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307" r:id="rId3"/>
    <p:sldId id="306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8" r:id="rId28"/>
    <p:sldId id="309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7yAgj0M4tMe213E8mjc5g==" hashData="JkwiSGxIg696C6yA7YE9TsTXpz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003300"/>
    <a:srgbClr val="0B192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>
        <p:scale>
          <a:sx n="90" d="100"/>
          <a:sy n="90" d="100"/>
        </p:scale>
        <p:origin x="-1002" y="-5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0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7A73F-7C3B-409D-8114-EB3E2D6C862F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DA9B1-6369-4A2E-AED6-292E8B6549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58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68567-CF1E-4102-8734-E7F81DF2FC2D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99EC8-5E1B-4EEB-93FB-82FFCB75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Shape 18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67" name="Shape 18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b="1" u="sng">
                <a:latin typeface="Arial"/>
                <a:ea typeface="Arial"/>
                <a:cs typeface="Arial"/>
                <a:sym typeface="Arial"/>
              </a:rPr>
              <a:t>TRAINER’S NOTES: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74669" lvl="0" indent="-174669" defTabSz="914400">
              <a:lnSpc>
                <a:spcPct val="100000"/>
              </a:lnSpc>
              <a:buSzPct val="100000"/>
              <a:buFont typeface="Arial"/>
              <a:buChar char="•"/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Again – you can apply this to any of your fixed cost goals</a:t>
            </a:r>
            <a:endParaRPr sz="1200" b="1" u="sng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Shape 18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85" name="Shape 18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b="1" u="sng">
                <a:latin typeface="Arial"/>
                <a:ea typeface="Arial"/>
                <a:cs typeface="Arial"/>
                <a:sym typeface="Arial"/>
              </a:rPr>
              <a:t>TRAINER’S NOTES: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74669" lvl="0" indent="-174669" defTabSz="914400">
              <a:lnSpc>
                <a:spcPct val="100000"/>
              </a:lnSpc>
              <a:buSzPct val="100000"/>
              <a:buFont typeface="Arial"/>
              <a:buChar char="•"/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Again – you can apply this to any of your fixed cost goals</a:t>
            </a:r>
            <a:endParaRPr sz="1200" b="1" u="sng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0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71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0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0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4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62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01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7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5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07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71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4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6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0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5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itle 8"/>
          <p:cNvSpPr txBox="1">
            <a:spLocks/>
          </p:cNvSpPr>
          <p:nvPr userDrawn="1"/>
        </p:nvSpPr>
        <p:spPr>
          <a:xfrm>
            <a:off x="623455" y="235527"/>
            <a:ext cx="7772400" cy="1101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Subtitle 9"/>
          <p:cNvSpPr txBox="1">
            <a:spLocks/>
          </p:cNvSpPr>
          <p:nvPr userDrawn="1"/>
        </p:nvSpPr>
        <p:spPr>
          <a:xfrm>
            <a:off x="1371600" y="1620981"/>
            <a:ext cx="6400800" cy="32974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545821"/>
            <a:ext cx="2433195" cy="249172"/>
          </a:xfrm>
          <a:prstGeom prst="rect">
            <a:avLst/>
          </a:prstGeom>
        </p:spPr>
      </p:pic>
      <p:pic>
        <p:nvPicPr>
          <p:cNvPr id="7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 cstate="print"/>
          <a:srcRect t="20181" b="19470"/>
          <a:stretch>
            <a:fillRect/>
          </a:stretch>
        </p:blipFill>
        <p:spPr bwMode="auto">
          <a:xfrm>
            <a:off x="7688142" y="38823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561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 userDrawn="1"/>
        </p:nvSpPr>
        <p:spPr>
          <a:xfrm>
            <a:off x="623455" y="235527"/>
            <a:ext cx="7772400" cy="1101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Subtitle 9"/>
          <p:cNvSpPr txBox="1">
            <a:spLocks/>
          </p:cNvSpPr>
          <p:nvPr userDrawn="1"/>
        </p:nvSpPr>
        <p:spPr>
          <a:xfrm>
            <a:off x="1371600" y="1620981"/>
            <a:ext cx="6400800" cy="32974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545821"/>
            <a:ext cx="2433195" cy="249172"/>
          </a:xfrm>
          <a:prstGeom prst="rect">
            <a:avLst/>
          </a:prstGeom>
        </p:spPr>
      </p:pic>
      <p:pic>
        <p:nvPicPr>
          <p:cNvPr id="7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 cstate="print"/>
          <a:srcRect t="20181" b="19470"/>
          <a:stretch>
            <a:fillRect/>
          </a:stretch>
        </p:blipFill>
        <p:spPr bwMode="auto">
          <a:xfrm>
            <a:off x="7688142" y="38823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561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ca.gov.hk/en/media_focus/data_statistics/key_stat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ov.hk/en/about/abouthk/factsheets/docs/telecommunications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95600" y="1428750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Calvin Chiang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15894" y="2282830"/>
            <a:ext cx="5903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專業經</a:t>
            </a:r>
            <a:r>
              <a:rPr lang="zh-TW" altLang="en-US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理級</a:t>
            </a:r>
            <a: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Professional </a:t>
            </a:r>
            <a:r>
              <a:rPr lang="en-US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Coordinator </a:t>
            </a:r>
            <a:endParaRPr lang="en-US" sz="32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96843" y="3543300"/>
            <a:ext cx="5496502" cy="7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HK$34,500</a:t>
            </a:r>
            <a:endParaRPr lang="en-US" alt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HK$34,500 </a:t>
            </a:r>
            <a:r>
              <a:rPr lang="en-US" sz="2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in 4 Commission weeks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350" y="66301"/>
            <a:ext cx="7577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網路中心開拓無限盈利潛力</a:t>
            </a:r>
            <a:endParaRPr lang="en-US" altLang="zh-TW" sz="4000" b="1" dirty="0" smtClean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Profitable Possibilities with </a:t>
            </a:r>
            <a:r>
              <a:rPr lang="en-US" altLang="zh-TW" sz="3200" b="1" dirty="0" err="1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WebCenter</a:t>
            </a:r>
            <a:endParaRPr lang="en-US" sz="32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4251186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港超連鎖店主的</a:t>
            </a:r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,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nor 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are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1" y="1425690"/>
            <a:ext cx="2233129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0" name="image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5808" y="807612"/>
            <a:ext cx="5495760" cy="3528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5" name="Group 1855"/>
          <p:cNvGrpSpPr/>
          <p:nvPr/>
        </p:nvGrpSpPr>
        <p:grpSpPr>
          <a:xfrm>
            <a:off x="-5375" y="819150"/>
            <a:ext cx="4041634" cy="1066800"/>
            <a:chOff x="0" y="0"/>
            <a:chExt cx="3031225" cy="802900"/>
          </a:xfrm>
        </p:grpSpPr>
        <p:grpSp>
          <p:nvGrpSpPr>
            <p:cNvPr id="1853" name="Group 1853"/>
            <p:cNvGrpSpPr/>
            <p:nvPr/>
          </p:nvGrpSpPr>
          <p:grpSpPr>
            <a:xfrm>
              <a:off x="0" y="0"/>
              <a:ext cx="2975831" cy="802900"/>
              <a:chOff x="0" y="0"/>
              <a:chExt cx="2975830" cy="802899"/>
            </a:xfrm>
          </p:grpSpPr>
          <p:sp>
            <p:nvSpPr>
              <p:cNvPr id="1851" name="Shape 1851"/>
              <p:cNvSpPr/>
              <p:nvPr/>
            </p:nvSpPr>
            <p:spPr>
              <a:xfrm flipH="1">
                <a:off x="0" y="0"/>
                <a:ext cx="2811004" cy="754044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lvl="0" defTabSz="914400">
                  <a:defRPr sz="2000" cap="all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endParaRPr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52" name="Shape 1852"/>
              <p:cNvSpPr/>
              <p:nvPr/>
            </p:nvSpPr>
            <p:spPr>
              <a:xfrm>
                <a:off x="0" y="101462"/>
                <a:ext cx="2975830" cy="701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indent="290513"/>
                <a:r>
                  <a:rPr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平均網站銷售費用為HK$</a:t>
                </a:r>
                <a:r>
                  <a:rPr sz="2000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10,10</a:t>
                </a:r>
                <a:endParaRPr lang="en-US" sz="200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  <a:p>
                <a:pPr indent="290513"/>
                <a:r>
                  <a:rPr lang="en-US" sz="2000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The </a:t>
                </a:r>
                <a:r>
                  <a:rPr lang="en-US"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average website sale is HK$10,100</a:t>
                </a:r>
              </a:p>
              <a:p>
                <a:pPr lvl="0" indent="290513" defTabSz="914400"/>
                <a:endParaRPr sz="20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</p:txBody>
          </p:sp>
        </p:grpSp>
        <p:sp>
          <p:nvSpPr>
            <p:cNvPr id="1854" name="Shape 1854"/>
            <p:cNvSpPr/>
            <p:nvPr/>
          </p:nvSpPr>
          <p:spPr>
            <a:xfrm>
              <a:off x="2811000" y="12688"/>
              <a:ext cx="220225" cy="741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lvl="0" defTabSz="914400">
                <a:defRPr sz="2000" cap="all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860" name="Group 1860"/>
          <p:cNvGrpSpPr/>
          <p:nvPr/>
        </p:nvGrpSpPr>
        <p:grpSpPr>
          <a:xfrm>
            <a:off x="-5380" y="1885950"/>
            <a:ext cx="4424982" cy="1340657"/>
            <a:chOff x="0" y="-6895"/>
            <a:chExt cx="3318736" cy="997377"/>
          </a:xfrm>
        </p:grpSpPr>
        <p:grpSp>
          <p:nvGrpSpPr>
            <p:cNvPr id="1858" name="Group 1858"/>
            <p:cNvGrpSpPr/>
            <p:nvPr/>
          </p:nvGrpSpPr>
          <p:grpSpPr>
            <a:xfrm>
              <a:off x="0" y="-6895"/>
              <a:ext cx="3066996" cy="997377"/>
              <a:chOff x="0" y="-6894"/>
              <a:chExt cx="3066995" cy="997376"/>
            </a:xfrm>
          </p:grpSpPr>
          <p:sp>
            <p:nvSpPr>
              <p:cNvPr id="1856" name="Shape 1856"/>
              <p:cNvSpPr/>
              <p:nvPr/>
            </p:nvSpPr>
            <p:spPr>
              <a:xfrm flipH="1">
                <a:off x="0" y="0"/>
                <a:ext cx="3066995" cy="756833"/>
              </a:xfrm>
              <a:prstGeom prst="rect">
                <a:avLst/>
              </a:pr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lvl="0" defTabSz="914400">
                  <a:defRPr sz="2000" cap="all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endParaRPr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57" name="Shape 1857"/>
              <p:cNvSpPr/>
              <p:nvPr/>
            </p:nvSpPr>
            <p:spPr>
              <a:xfrm>
                <a:off x="0" y="-6894"/>
                <a:ext cx="3066995" cy="997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lvl="0" defTabSz="914400"/>
                <a:r>
                  <a:rPr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這樣就能賺取HK$7,800的</a:t>
                </a:r>
              </a:p>
              <a:p>
                <a:pPr lvl="0"/>
                <a:r>
                  <a:rPr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零售利潤</a:t>
                </a:r>
                <a:r>
                  <a:rPr sz="2000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﹗</a:t>
                </a:r>
                <a:r>
                  <a:rPr lang="en-US"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That generates about </a:t>
                </a:r>
              </a:p>
              <a:p>
                <a:pPr lvl="0"/>
                <a:r>
                  <a:rPr lang="en-US"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HK$7,800 retail profit!</a:t>
                </a:r>
              </a:p>
              <a:p>
                <a:pPr lvl="0" defTabSz="914400"/>
                <a:endParaRPr sz="20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</p:txBody>
          </p:sp>
        </p:grpSp>
        <p:sp>
          <p:nvSpPr>
            <p:cNvPr id="1859" name="Shape 1859"/>
            <p:cNvSpPr/>
            <p:nvPr/>
          </p:nvSpPr>
          <p:spPr>
            <a:xfrm>
              <a:off x="3066997" y="12735"/>
              <a:ext cx="251739" cy="74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lvl="0" defTabSz="914400">
                <a:defRPr sz="1400" cap="all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865" name="Group 1865"/>
          <p:cNvGrpSpPr/>
          <p:nvPr/>
        </p:nvGrpSpPr>
        <p:grpSpPr>
          <a:xfrm>
            <a:off x="0" y="2952750"/>
            <a:ext cx="4766109" cy="2285999"/>
            <a:chOff x="0" y="0"/>
            <a:chExt cx="3574581" cy="1361869"/>
          </a:xfrm>
        </p:grpSpPr>
        <p:grpSp>
          <p:nvGrpSpPr>
            <p:cNvPr id="1863" name="Group 1863"/>
            <p:cNvGrpSpPr/>
            <p:nvPr/>
          </p:nvGrpSpPr>
          <p:grpSpPr>
            <a:xfrm>
              <a:off x="0" y="0"/>
              <a:ext cx="3291983" cy="1361869"/>
              <a:chOff x="0" y="0"/>
              <a:chExt cx="3291982" cy="1361868"/>
            </a:xfrm>
          </p:grpSpPr>
          <p:sp>
            <p:nvSpPr>
              <p:cNvPr id="1861" name="Shape 1861"/>
              <p:cNvSpPr/>
              <p:nvPr/>
            </p:nvSpPr>
            <p:spPr>
              <a:xfrm flipH="1">
                <a:off x="0" y="0"/>
                <a:ext cx="3291982" cy="1305126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lvl="0" defTabSz="914400">
                  <a:defRPr sz="2000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endParaRPr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62" name="Shape 1862"/>
              <p:cNvSpPr/>
              <p:nvPr/>
            </p:nvSpPr>
            <p:spPr>
              <a:xfrm>
                <a:off x="0" y="97920"/>
                <a:ext cx="3291982" cy="12639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indent="290513"/>
                <a:r>
                  <a:rPr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帶著你的目標，算一算是HK$7,800的幾倍，這樣你就知道該賣掉幾個網站，就能達成</a:t>
                </a:r>
                <a:r>
                  <a:rPr sz="2000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目標</a:t>
                </a:r>
                <a:r>
                  <a:rPr lang="en-US"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Take your goals, break them down into HK$7,800 increments to get an estimate of how many website sales you’d need to make to achieve those goals</a:t>
                </a:r>
              </a:p>
              <a:p>
                <a:pPr lvl="0" indent="290513" defTabSz="914400"/>
                <a:endParaRPr sz="20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</p:txBody>
          </p:sp>
        </p:grpSp>
        <p:sp>
          <p:nvSpPr>
            <p:cNvPr id="1864" name="Shape 1864"/>
            <p:cNvSpPr/>
            <p:nvPr/>
          </p:nvSpPr>
          <p:spPr>
            <a:xfrm>
              <a:off x="3291989" y="21961"/>
              <a:ext cx="282592" cy="1283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lvl="0" defTabSz="914400">
                <a:defRPr sz="1400" cap="all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1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roup 1873"/>
          <p:cNvGrpSpPr/>
          <p:nvPr/>
        </p:nvGrpSpPr>
        <p:grpSpPr>
          <a:xfrm>
            <a:off x="3048001" y="647701"/>
            <a:ext cx="3035300" cy="4362449"/>
            <a:chOff x="0" y="0"/>
            <a:chExt cx="2276475" cy="4362448"/>
          </a:xfrm>
        </p:grpSpPr>
        <p:pic>
          <p:nvPicPr>
            <p:cNvPr id="1869" name="image10.jpg"/>
            <p:cNvPicPr/>
            <p:nvPr/>
          </p:nvPicPr>
          <p:blipFill>
            <a:blip r:embed="rId3">
              <a:extLst/>
            </a:blip>
            <a:srcRect l="39245" t="168" r="503"/>
            <a:stretch>
              <a:fillRect/>
            </a:stretch>
          </p:blipFill>
          <p:spPr>
            <a:xfrm>
              <a:off x="0" y="0"/>
              <a:ext cx="2276475" cy="2934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72" name="Group 1872"/>
            <p:cNvGrpSpPr/>
            <p:nvPr/>
          </p:nvGrpSpPr>
          <p:grpSpPr>
            <a:xfrm>
              <a:off x="0" y="2832006"/>
              <a:ext cx="2276475" cy="1530442"/>
              <a:chOff x="0" y="-6444"/>
              <a:chExt cx="2276475" cy="1530442"/>
            </a:xfrm>
          </p:grpSpPr>
          <p:sp>
            <p:nvSpPr>
              <p:cNvPr id="1870" name="Shape 1870"/>
              <p:cNvSpPr/>
              <p:nvPr/>
            </p:nvSpPr>
            <p:spPr>
              <a:xfrm>
                <a:off x="0" y="0"/>
                <a:ext cx="2276475" cy="1523998"/>
              </a:xfrm>
              <a:prstGeom prst="rect">
                <a:avLst/>
              </a:prstGeom>
              <a:solidFill>
                <a:srgbClr val="215968"/>
              </a:solidFill>
              <a:ln w="3175" cap="flat">
                <a:noFill/>
                <a:miter lim="400000"/>
              </a:ln>
              <a:effectLst>
                <a:outerShdw blurRad="38100" dist="25400" dir="162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lvl="0" algn="ctr" defTabSz="914400">
                  <a:defRPr>
                    <a:solidFill>
                      <a:srgbClr val="FFFFFF"/>
                    </a:solidFill>
                  </a:defRPr>
                </a:pPr>
                <a:endParaRPr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71" name="Shape 1871"/>
              <p:cNvSpPr/>
              <p:nvPr/>
            </p:nvSpPr>
            <p:spPr>
              <a:xfrm>
                <a:off x="0" y="-6444"/>
                <a:ext cx="2276475" cy="1454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/>
              <a:p>
                <a:pPr lvl="0" algn="ctr" defTabSz="914400"/>
                <a:r>
                  <a:rPr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保有一位活躍客戶，</a:t>
                </a:r>
              </a:p>
              <a:p>
                <a:pPr lvl="0" algn="ctr" defTabSz="914400"/>
                <a:r>
                  <a:rPr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每個月就可賺取30 </a:t>
                </a:r>
                <a:r>
                  <a:rPr b="1" cap="all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BV</a:t>
                </a:r>
                <a:endParaRPr lang="en-US" b="1" cap="all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  <a:p>
                <a:pPr lvl="0" algn="ctr"/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Each active client </a:t>
                </a:r>
                <a:endParaRPr lang="en-US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  <a:p>
                <a:pPr lvl="0" algn="ctr"/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generates </a:t>
                </a:r>
                <a:endParaRPr lang="en-US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  <a:p>
                <a:pPr lvl="0" algn="ctr"/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30 BV / </a:t>
                </a:r>
                <a:r>
                  <a:rPr lang="en-US" b="1" cap="all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Month</a:t>
                </a:r>
                <a:endParaRPr lang="en-US" b="1" cap="all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</p:grpSp>
      <p:grpSp>
        <p:nvGrpSpPr>
          <p:cNvPr id="1878" name="Group 1878"/>
          <p:cNvGrpSpPr/>
          <p:nvPr/>
        </p:nvGrpSpPr>
        <p:grpSpPr>
          <a:xfrm>
            <a:off x="0" y="642936"/>
            <a:ext cx="3048000" cy="4373656"/>
            <a:chOff x="0" y="-1"/>
            <a:chExt cx="2286000" cy="4373655"/>
          </a:xfrm>
        </p:grpSpPr>
        <p:pic>
          <p:nvPicPr>
            <p:cNvPr id="1874" name="image11.jpg"/>
            <p:cNvPicPr/>
            <p:nvPr/>
          </p:nvPicPr>
          <p:blipFill>
            <a:blip r:embed="rId4">
              <a:extLst/>
            </a:blip>
            <a:srcRect l="25004" t="926" r="25004"/>
            <a:stretch>
              <a:fillRect/>
            </a:stretch>
          </p:blipFill>
          <p:spPr>
            <a:xfrm>
              <a:off x="0" y="-1"/>
              <a:ext cx="2286000" cy="2900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77" name="Group 1877"/>
            <p:cNvGrpSpPr/>
            <p:nvPr/>
          </p:nvGrpSpPr>
          <p:grpSpPr>
            <a:xfrm>
              <a:off x="0" y="2843212"/>
              <a:ext cx="2286000" cy="1530442"/>
              <a:chOff x="0" y="0"/>
              <a:chExt cx="2286000" cy="1530441"/>
            </a:xfrm>
          </p:grpSpPr>
          <p:sp>
            <p:nvSpPr>
              <p:cNvPr id="1875" name="Shape 1875"/>
              <p:cNvSpPr/>
              <p:nvPr/>
            </p:nvSpPr>
            <p:spPr>
              <a:xfrm>
                <a:off x="0" y="0"/>
                <a:ext cx="2286000" cy="1523999"/>
              </a:xfrm>
              <a:prstGeom prst="rect">
                <a:avLst/>
              </a:prstGeom>
              <a:solidFill>
                <a:srgbClr val="262626"/>
              </a:solidFill>
              <a:ln w="3175" cap="flat">
                <a:noFill/>
                <a:miter lim="400000"/>
              </a:ln>
              <a:effectLst>
                <a:outerShdw blurRad="38100" dist="25400" dir="162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lvl="0" algn="ctr" defTabSz="914400">
                  <a:defRPr>
                    <a:solidFill>
                      <a:srgbClr val="FFFFFF"/>
                    </a:solidFill>
                  </a:defRPr>
                </a:pPr>
                <a:endParaRPr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76" name="Shape 1876"/>
              <p:cNvSpPr/>
              <p:nvPr/>
            </p:nvSpPr>
            <p:spPr>
              <a:xfrm>
                <a:off x="0" y="76200"/>
                <a:ext cx="2286000" cy="1454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/>
              <a:p>
                <a:pPr lvl="0" algn="ctr" defTabSz="914400"/>
                <a:r>
                  <a:rPr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每賣出一個網站，</a:t>
                </a:r>
              </a:p>
              <a:p>
                <a:pPr lvl="0" algn="ctr"/>
                <a:r>
                  <a:rPr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可得230業績點數(BV</a:t>
                </a:r>
                <a:r>
                  <a:rPr b="1" cap="all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)</a:t>
                </a:r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 Each website sold </a:t>
                </a:r>
                <a:endParaRPr lang="en-US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  <a:p>
                <a:pPr lvl="0" algn="ctr"/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generates 230 BV</a:t>
                </a:r>
              </a:p>
              <a:p>
                <a:pPr lvl="0" algn="ctr" defTabSz="914400"/>
                <a:endParaRPr b="1" cap="all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</p:txBody>
          </p:sp>
        </p:grpSp>
      </p:grpSp>
      <p:grpSp>
        <p:nvGrpSpPr>
          <p:cNvPr id="1883" name="Group 1883"/>
          <p:cNvGrpSpPr/>
          <p:nvPr/>
        </p:nvGrpSpPr>
        <p:grpSpPr>
          <a:xfrm>
            <a:off x="6083301" y="642938"/>
            <a:ext cx="3060700" cy="4367212"/>
            <a:chOff x="0" y="0"/>
            <a:chExt cx="2295525" cy="4367210"/>
          </a:xfrm>
        </p:grpSpPr>
        <p:grpSp>
          <p:nvGrpSpPr>
            <p:cNvPr id="1881" name="Group 1881"/>
            <p:cNvGrpSpPr/>
            <p:nvPr/>
          </p:nvGrpSpPr>
          <p:grpSpPr>
            <a:xfrm>
              <a:off x="0" y="2838450"/>
              <a:ext cx="2295525" cy="1528760"/>
              <a:chOff x="0" y="0"/>
              <a:chExt cx="2295525" cy="1528760"/>
            </a:xfrm>
          </p:grpSpPr>
          <p:sp>
            <p:nvSpPr>
              <p:cNvPr id="1879" name="Shape 1879"/>
              <p:cNvSpPr/>
              <p:nvPr/>
            </p:nvSpPr>
            <p:spPr>
              <a:xfrm>
                <a:off x="0" y="0"/>
                <a:ext cx="2295525" cy="1528760"/>
              </a:xfrm>
              <a:prstGeom prst="rect">
                <a:avLst/>
              </a:prstGeom>
              <a:solidFill>
                <a:srgbClr val="262626"/>
              </a:solidFill>
              <a:ln w="3175" cap="flat">
                <a:noFill/>
                <a:miter lim="400000"/>
              </a:ln>
              <a:effectLst>
                <a:outerShdw blurRad="38100" dist="25400" dir="162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lvl="0" algn="ctr" defTabSz="914400">
                  <a:defRPr b="1" cap="all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endParaRPr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880" name="Shape 1880"/>
              <p:cNvSpPr/>
              <p:nvPr/>
            </p:nvSpPr>
            <p:spPr>
              <a:xfrm>
                <a:off x="0" y="4761"/>
                <a:ext cx="2295525" cy="1454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/>
              <a:p>
                <a:pPr lvl="0" algn="ctr" defTabSz="914400"/>
                <a:r>
                  <a:rPr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現在設計網站</a:t>
                </a:r>
              </a:p>
              <a:p>
                <a:pPr lvl="0" algn="ctr" defTabSz="914400"/>
                <a:r>
                  <a:rPr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可以賺取額外 BV</a:t>
                </a:r>
                <a:r>
                  <a:rPr b="1" cap="all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﹗</a:t>
                </a:r>
                <a:endParaRPr lang="en-US" b="1" cap="all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  <a:p>
                <a:pPr lvl="0" algn="ctr"/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Now you can earn </a:t>
                </a:r>
                <a:endParaRPr lang="en-US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  <a:p>
                <a:pPr lvl="0" algn="ctr"/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additional BV on </a:t>
                </a:r>
                <a:endParaRPr lang="en-US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  <a:p>
                <a:pPr lvl="0" algn="ctr"/>
                <a:r>
                  <a:rPr lang="en-US" b="1" cap="all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Design</a:t>
                </a:r>
                <a:r>
                  <a:rPr lang="en-US" b="1" cap="all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!</a:t>
                </a:r>
                <a:endParaRPr lang="en-US" b="1" cap="all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pic>
          <p:nvPicPr>
            <p:cNvPr id="1882" name="image12.jpg"/>
            <p:cNvPicPr/>
            <p:nvPr/>
          </p:nvPicPr>
          <p:blipFill>
            <a:blip r:embed="rId5">
              <a:extLst/>
            </a:blip>
            <a:srcRect l="48503" t="5679" r="12223" b="20617"/>
            <a:stretch>
              <a:fillRect/>
            </a:stretch>
          </p:blipFill>
          <p:spPr>
            <a:xfrm>
              <a:off x="0" y="0"/>
              <a:ext cx="2295525" cy="2843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636285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832"/>
          <p:cNvSpPr/>
          <p:nvPr/>
        </p:nvSpPr>
        <p:spPr>
          <a:xfrm>
            <a:off x="0" y="7890"/>
            <a:ext cx="9285640" cy="5233249"/>
          </a:xfrm>
          <a:prstGeom prst="rect">
            <a:avLst/>
          </a:prstGeom>
          <a:solidFill>
            <a:srgbClr val="000000">
              <a:alpha val="7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>
              <a:ea typeface="Heiti TC Light"/>
              <a:cs typeface="Calibri"/>
            </a:endParaRPr>
          </a:p>
        </p:txBody>
      </p:sp>
      <p:sp>
        <p:nvSpPr>
          <p:cNvPr id="1887" name="Shape 1887"/>
          <p:cNvSpPr/>
          <p:nvPr/>
        </p:nvSpPr>
        <p:spPr>
          <a:xfrm>
            <a:off x="4393168" y="201364"/>
            <a:ext cx="4750832" cy="846386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378">
              <a:spcBef>
                <a:spcPts val="600"/>
              </a:spcBef>
              <a:defRPr sz="3200" b="1" cap="all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 sz="1800" b="0" cap="none">
                <a:solidFill>
                  <a:srgbClr val="000000"/>
                </a:solidFill>
              </a:defRPr>
            </a:pPr>
            <a:r>
              <a:rPr sz="3200" b="1" cap="all" dirty="0">
                <a:solidFill>
                  <a:srgbClr val="FFFFFF"/>
                </a:solidFill>
                <a:latin typeface="+mn-lt"/>
                <a:ea typeface="Heiti TC Light"/>
                <a:cs typeface="Calibri"/>
              </a:rPr>
              <a:t>每個人都獲得</a:t>
            </a:r>
            <a:r>
              <a:rPr sz="3200" b="1" cap="all" dirty="0" smtClean="0">
                <a:solidFill>
                  <a:srgbClr val="FFFFFF"/>
                </a:solidFill>
                <a:latin typeface="+mn-lt"/>
                <a:ea typeface="Heiti TC Light"/>
                <a:cs typeface="Calibri"/>
              </a:rPr>
              <a:t>成功</a:t>
            </a:r>
            <a:endParaRPr lang="en-US" sz="3200" b="1" cap="all" dirty="0" smtClean="0">
              <a:solidFill>
                <a:srgbClr val="FFFFFF"/>
              </a:solidFill>
              <a:latin typeface="+mn-lt"/>
              <a:ea typeface="Heiti TC Light"/>
              <a:cs typeface="Calibri"/>
            </a:endParaRPr>
          </a:p>
          <a:p>
            <a:pPr>
              <a:defRPr sz="1800" b="0" cap="none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Heiti TC Light"/>
                <a:cs typeface="Calibri"/>
              </a:rPr>
              <a:t>EVERYONE </a:t>
            </a:r>
            <a:r>
              <a:rPr lang="en-US" dirty="0">
                <a:solidFill>
                  <a:schemeClr val="bg1"/>
                </a:solidFill>
                <a:latin typeface="+mn-lt"/>
                <a:ea typeface="Heiti TC Light"/>
                <a:cs typeface="Calibri"/>
              </a:rPr>
              <a:t>CAN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Heiti TC Light"/>
                <a:cs typeface="Calibri"/>
              </a:rPr>
              <a:t>SUCCEED</a:t>
            </a:r>
            <a:endParaRPr lang="en-US" dirty="0">
              <a:solidFill>
                <a:schemeClr val="bg1"/>
              </a:solidFill>
              <a:latin typeface="+mn-lt"/>
              <a:ea typeface="Heiti TC Light"/>
              <a:cs typeface="Calibri"/>
            </a:endParaRPr>
          </a:p>
        </p:txBody>
      </p:sp>
      <p:pic>
        <p:nvPicPr>
          <p:cNvPr id="1888" name="image13.jpg"/>
          <p:cNvPicPr/>
          <p:nvPr/>
        </p:nvPicPr>
        <p:blipFill>
          <a:blip r:embed="rId2">
            <a:extLst/>
          </a:blip>
          <a:srcRect l="19601"/>
          <a:stretch>
            <a:fillRect/>
          </a:stretch>
        </p:blipFill>
        <p:spPr>
          <a:xfrm>
            <a:off x="0" y="1"/>
            <a:ext cx="4393168" cy="4098141"/>
          </a:xfrm>
          <a:prstGeom prst="rect">
            <a:avLst/>
          </a:prstGeom>
          <a:ln w="12700">
            <a:miter lim="400000"/>
          </a:ln>
        </p:spPr>
      </p:pic>
      <p:sp>
        <p:nvSpPr>
          <p:cNvPr id="1889" name="Shape 1889"/>
          <p:cNvSpPr/>
          <p:nvPr/>
        </p:nvSpPr>
        <p:spPr>
          <a:xfrm>
            <a:off x="-2" y="4066283"/>
            <a:ext cx="4393171" cy="984885"/>
          </a:xfrm>
          <a:prstGeom prst="rect">
            <a:avLst/>
          </a:prstGeom>
          <a:solidFill>
            <a:srgbClr val="E46C0A">
              <a:alpha val="92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914378"/>
            <a:r>
              <a:rPr sz="32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這是一個</a:t>
            </a:r>
          </a:p>
          <a:p>
            <a:pPr algn="ctr" defTabSz="914378"/>
            <a:r>
              <a:rPr sz="32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雙贏策略</a:t>
            </a:r>
            <a:r>
              <a:rPr sz="3200" b="1" cap="all" dirty="0" smtClean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!</a:t>
            </a:r>
            <a:r>
              <a:rPr lang="en-US" sz="32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 WIN/WIN</a:t>
            </a:r>
            <a:r>
              <a:rPr lang="en-US" sz="3200" b="1" cap="all" dirty="0" smtClean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!</a:t>
            </a:r>
            <a:endParaRPr lang="en-US" sz="3200" b="1" cap="all" dirty="0">
              <a:solidFill>
                <a:srgbClr val="FFFFFF"/>
              </a:solidFill>
              <a:ea typeface="Heiti TC Light"/>
              <a:cs typeface="Calibri"/>
              <a:sym typeface="微軟正黑體"/>
            </a:endParaRPr>
          </a:p>
        </p:txBody>
      </p:sp>
      <p:sp>
        <p:nvSpPr>
          <p:cNvPr id="1890" name="Shape 1890"/>
          <p:cNvSpPr/>
          <p:nvPr/>
        </p:nvSpPr>
        <p:spPr>
          <a:xfrm>
            <a:off x="4038600" y="1285345"/>
            <a:ext cx="4673600" cy="14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0" defTabSz="914378">
              <a:spcBef>
                <a:spcPts val="600"/>
              </a:spcBef>
            </a:pPr>
            <a:r>
              <a:rPr sz="20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網路中心經營者</a:t>
            </a:r>
            <a:r>
              <a:rPr sz="2000" b="1" cap="all" dirty="0">
                <a:solidFill>
                  <a:srgbClr val="FFFFFF"/>
                </a:solidFill>
                <a:ea typeface="Heiti TC Light"/>
                <a:cs typeface="Calibri"/>
              </a:rPr>
              <a:t>:</a:t>
            </a: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絕佳零售利潤</a:t>
            </a:r>
            <a:endParaRPr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永續</a:t>
            </a: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</a:rPr>
              <a:t> BV</a:t>
            </a: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點數</a:t>
            </a:r>
            <a:endParaRPr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專業的支援</a:t>
            </a:r>
            <a:endParaRPr b="1" cap="all" dirty="0">
              <a:solidFill>
                <a:srgbClr val="FFFFFF"/>
              </a:solidFill>
              <a:ea typeface="Heiti TC Light"/>
              <a:cs typeface="Calibri"/>
            </a:endParaRPr>
          </a:p>
        </p:txBody>
      </p:sp>
      <p:sp>
        <p:nvSpPr>
          <p:cNvPr id="1891" name="Shape 1891"/>
          <p:cNvSpPr/>
          <p:nvPr/>
        </p:nvSpPr>
        <p:spPr>
          <a:xfrm>
            <a:off x="4038600" y="3333750"/>
            <a:ext cx="4673600" cy="14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0" defTabSz="914378">
              <a:spcBef>
                <a:spcPts val="600"/>
              </a:spcBef>
            </a:pPr>
            <a:r>
              <a:rPr sz="20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網站顧客</a:t>
            </a:r>
            <a:r>
              <a:rPr sz="2000" b="1" cap="all" dirty="0">
                <a:solidFill>
                  <a:srgbClr val="FFFFFF"/>
                </a:solidFill>
                <a:ea typeface="Heiti TC Light"/>
                <a:cs typeface="Calibri"/>
              </a:rPr>
              <a:t>:</a:t>
            </a: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更棒的網站</a:t>
            </a:r>
            <a:endParaRPr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更棒的事業</a:t>
            </a:r>
            <a:endParaRPr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專業的支援</a:t>
            </a:r>
            <a:endParaRPr b="1" cap="all" dirty="0">
              <a:solidFill>
                <a:srgbClr val="FFFFFF"/>
              </a:solidFill>
              <a:ea typeface="Heiti TC Light"/>
              <a:cs typeface="Calibri"/>
            </a:endParaRPr>
          </a:p>
        </p:txBody>
      </p:sp>
      <p:sp>
        <p:nvSpPr>
          <p:cNvPr id="10" name="Shape 1897"/>
          <p:cNvSpPr/>
          <p:nvPr/>
        </p:nvSpPr>
        <p:spPr>
          <a:xfrm>
            <a:off x="6019800" y="1324609"/>
            <a:ext cx="3505200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0" defTabSz="914378">
              <a:spcBef>
                <a:spcPts val="600"/>
              </a:spcBef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WCT OWNER</a:t>
            </a: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</a:rPr>
              <a:t>:</a:t>
            </a: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EXCELLENT RETAIL PROFIT</a:t>
            </a:r>
            <a:endParaRPr sz="1600"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RESIDUAL BV</a:t>
            </a:r>
            <a:endParaRPr sz="1600"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PROFESSIONAL SUPPORT</a:t>
            </a:r>
            <a:endParaRPr sz="1600" b="1" cap="all" dirty="0">
              <a:solidFill>
                <a:srgbClr val="FFFFFF"/>
              </a:solidFill>
              <a:ea typeface="Heiti TC Light"/>
              <a:cs typeface="Calibri"/>
            </a:endParaRPr>
          </a:p>
        </p:txBody>
      </p:sp>
      <p:sp>
        <p:nvSpPr>
          <p:cNvPr id="11" name="Shape 1898"/>
          <p:cNvSpPr/>
          <p:nvPr/>
        </p:nvSpPr>
        <p:spPr>
          <a:xfrm>
            <a:off x="6019800" y="3333750"/>
            <a:ext cx="3505200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0" defTabSz="914378">
              <a:spcBef>
                <a:spcPts val="600"/>
              </a:spcBef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WCT CLIENT</a:t>
            </a: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</a:rPr>
              <a:t>:</a:t>
            </a: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BETTER WEBSITE</a:t>
            </a:r>
            <a:endParaRPr sz="1600"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BUTTER BUSINESS</a:t>
            </a:r>
            <a:endParaRPr sz="1600" b="1" cap="all" dirty="0">
              <a:solidFill>
                <a:srgbClr val="FFFFFF"/>
              </a:solidFill>
              <a:ea typeface="Heiti TC Light"/>
              <a:cs typeface="Calibri"/>
            </a:endParaRPr>
          </a:p>
          <a:p>
            <a:pPr marL="800079" lvl="2" indent="-342892" defTabSz="914378">
              <a:spcBef>
                <a:spcPts val="6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sz="1600" b="1" cap="all" dirty="0">
                <a:solidFill>
                  <a:srgbClr val="FFFFFF"/>
                </a:solidFill>
                <a:ea typeface="Heiti TC Light"/>
                <a:cs typeface="Calibri"/>
                <a:sym typeface="微軟正黑體"/>
              </a:rPr>
              <a:t>PROFESSIONAL SUPPORT</a:t>
            </a:r>
            <a:endParaRPr sz="1600" b="1" cap="all" dirty="0">
              <a:solidFill>
                <a:srgbClr val="FFFFFF"/>
              </a:solidFill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7148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image1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4400" y="1"/>
            <a:ext cx="532384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94" name="Shape 1894"/>
          <p:cNvSpPr/>
          <p:nvPr/>
        </p:nvSpPr>
        <p:spPr>
          <a:xfrm>
            <a:off x="4409440" y="0"/>
            <a:ext cx="4734561" cy="5143500"/>
          </a:xfrm>
          <a:prstGeom prst="rect">
            <a:avLst/>
          </a:prstGeom>
          <a:gradFill>
            <a:gsLst>
              <a:gs pos="0">
                <a:srgbClr val="252525"/>
              </a:gs>
              <a:gs pos="50000">
                <a:srgbClr val="353535"/>
              </a:gs>
              <a:gs pos="100000">
                <a:srgbClr val="40404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sp>
        <p:nvSpPr>
          <p:cNvPr id="1895" name="Shape 1895"/>
          <p:cNvSpPr>
            <a:spLocks noGrp="1"/>
          </p:cNvSpPr>
          <p:nvPr>
            <p:ph type="subTitle" idx="1"/>
          </p:nvPr>
        </p:nvSpPr>
        <p:spPr>
          <a:xfrm>
            <a:off x="4953000" y="-171450"/>
            <a:ext cx="3657600" cy="1314450"/>
          </a:xfrm>
          <a:prstGeom prst="rect">
            <a:avLst/>
          </a:prstGeom>
        </p:spPr>
        <p:txBody>
          <a:bodyPr/>
          <a:lstStyle/>
          <a:p>
            <a:pPr marL="0" lvl="0" indent="287331">
              <a:buSzTx/>
              <a:buNone/>
              <a:defRPr sz="1800"/>
            </a:pPr>
            <a:r>
              <a:rPr sz="2000" dirty="0">
                <a:latin typeface="Calibri"/>
                <a:ea typeface="Heiti TC Light"/>
                <a:cs typeface="Calibri"/>
              </a:rPr>
              <a:t/>
            </a:r>
            <a:br>
              <a:rPr sz="2000" dirty="0">
                <a:latin typeface="Calibri"/>
                <a:ea typeface="Heiti TC Light"/>
                <a:cs typeface="Calibri"/>
              </a:rPr>
            </a:br>
            <a:r>
              <a:rPr sz="20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再來看看還有哪些機會</a:t>
            </a:r>
            <a:r>
              <a:rPr sz="2000" b="1" cap="all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!</a:t>
            </a:r>
            <a:endParaRPr sz="2000" cap="all" dirty="0">
              <a:solidFill>
                <a:srgbClr val="FFFFFF"/>
              </a:solidFill>
              <a:latin typeface="Calibri"/>
              <a:ea typeface="Heiti TC Light"/>
              <a:cs typeface="Calibri"/>
              <a:sym typeface="微軟正黑體"/>
            </a:endParaRPr>
          </a:p>
          <a:p>
            <a:pPr marL="0" lvl="0" indent="0">
              <a:spcBef>
                <a:spcPts val="1800"/>
              </a:spcBef>
              <a:buSzTx/>
              <a:buNone/>
              <a:defRPr sz="1800"/>
            </a:pPr>
            <a:r>
              <a:rPr sz="2000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我們如何做更多:</a:t>
            </a:r>
          </a:p>
          <a:p>
            <a:pPr marL="192876" lvl="0" indent="-192876">
              <a:spcBef>
                <a:spcPts val="1800"/>
              </a:spcBef>
              <a:buClr>
                <a:srgbClr val="FFFFFF"/>
              </a:buClr>
              <a:defRPr sz="1800"/>
            </a:pPr>
            <a:r>
              <a:rPr sz="2000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對於已經購買服務的顧客，該如何以更多的行銷服務，幫助他們?</a:t>
            </a:r>
          </a:p>
          <a:p>
            <a:pPr marL="192876" lvl="0" indent="-192876">
              <a:spcBef>
                <a:spcPts val="1800"/>
              </a:spcBef>
              <a:buClr>
                <a:srgbClr val="FFFFFF"/>
              </a:buClr>
              <a:defRPr sz="1800"/>
            </a:pPr>
            <a:r>
              <a:rPr sz="2000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提供更多的方式給網路中心經營者，來賺取收入與增加顧客消費類別?</a:t>
            </a:r>
          </a:p>
        </p:txBody>
      </p:sp>
      <p:sp>
        <p:nvSpPr>
          <p:cNvPr id="6" name="Shape 1902"/>
          <p:cNvSpPr txBox="1">
            <a:spLocks/>
          </p:cNvSpPr>
          <p:nvPr/>
        </p:nvSpPr>
        <p:spPr>
          <a:xfrm>
            <a:off x="5105400" y="3254542"/>
            <a:ext cx="3533207" cy="465120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87331">
              <a:lnSpc>
                <a:spcPct val="70000"/>
              </a:lnSpc>
              <a:defRPr sz="1800"/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b="1" cap="all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WHAT ELSE</a:t>
            </a:r>
            <a:endParaRPr lang="en-US" sz="1200" cap="all" dirty="0" smtClean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>
              <a:lnSpc>
                <a:spcPct val="70000"/>
              </a:lnSpc>
              <a:spcBef>
                <a:spcPts val="1800"/>
              </a:spcBef>
              <a:defRPr sz="1800"/>
            </a:pPr>
            <a:r>
              <a:rPr lang="en-US" sz="1200" cap="all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HOW WE COULD DO MORE</a:t>
            </a:r>
            <a:r>
              <a:rPr lang="en-US" sz="12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:</a:t>
            </a:r>
          </a:p>
          <a:p>
            <a:pPr marL="192876" indent="-192876">
              <a:lnSpc>
                <a:spcPct val="70000"/>
              </a:lnSpc>
              <a:spcBef>
                <a:spcPts val="1800"/>
              </a:spcBef>
              <a:buClr>
                <a:srgbClr val="FFFFFF"/>
              </a:buClr>
              <a:defRPr sz="1800"/>
            </a:pPr>
            <a:r>
              <a:rPr lang="en-US" sz="12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MORE MARKETING HELP WITH EXISTING CLIENT</a:t>
            </a:r>
          </a:p>
          <a:p>
            <a:pPr marL="192876" indent="-192876">
              <a:lnSpc>
                <a:spcPct val="70000"/>
              </a:lnSpc>
              <a:spcBef>
                <a:spcPts val="1800"/>
              </a:spcBef>
              <a:buClr>
                <a:srgbClr val="FFFFFF"/>
              </a:buClr>
              <a:defRPr sz="1800"/>
            </a:pPr>
            <a:r>
              <a:rPr lang="en-US" sz="12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MORE REVENUE STREAM AND WIDER CUSTOMER BASE</a:t>
            </a:r>
            <a:endParaRPr lang="en-US" sz="1200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9613497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7" name="image15.jpeg"/>
          <p:cNvPicPr/>
          <p:nvPr/>
        </p:nvPicPr>
        <p:blipFill>
          <a:blip r:embed="rId2">
            <a:extLst/>
          </a:blip>
          <a:srcRect l="829" t="45612" r="52521" b="9552"/>
          <a:stretch>
            <a:fillRect/>
          </a:stretch>
        </p:blipFill>
        <p:spPr>
          <a:xfrm>
            <a:off x="5105400" y="1657350"/>
            <a:ext cx="4038600" cy="2334133"/>
          </a:xfrm>
          <a:prstGeom prst="rect">
            <a:avLst/>
          </a:prstGeom>
          <a:ln w="12700">
            <a:miter lim="400000"/>
          </a:ln>
        </p:spPr>
      </p:pic>
      <p:sp>
        <p:nvSpPr>
          <p:cNvPr id="1898" name="Shape 1898"/>
          <p:cNvSpPr/>
          <p:nvPr/>
        </p:nvSpPr>
        <p:spPr>
          <a:xfrm>
            <a:off x="4076699" y="611402"/>
            <a:ext cx="4381503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sz="1800" b="0"/>
            </a:pPr>
            <a:r>
              <a:rPr sz="2400" b="1" dirty="0">
                <a:latin typeface="Calibri"/>
                <a:ea typeface="Heiti TC Light"/>
                <a:cs typeface="Calibri"/>
              </a:rPr>
              <a:t>美安網路中心解決方案</a:t>
            </a:r>
          </a:p>
        </p:txBody>
      </p:sp>
      <p:sp>
        <p:nvSpPr>
          <p:cNvPr id="1899" name="Shape 1899"/>
          <p:cNvSpPr/>
          <p:nvPr/>
        </p:nvSpPr>
        <p:spPr>
          <a:xfrm>
            <a:off x="1147748" y="1163211"/>
            <a:ext cx="7323152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400" b="1" dirty="0">
                <a:solidFill>
                  <a:srgbClr val="808080"/>
                </a:solidFill>
                <a:latin typeface="Calibri"/>
                <a:ea typeface="Heiti TC Light"/>
                <a:cs typeface="Calibri"/>
                <a:sym typeface="微軟正黑體"/>
              </a:rPr>
              <a:t>讓您的超連鎖</a:t>
            </a:r>
            <a:r>
              <a:rPr sz="2400" b="1" baseline="30000" dirty="0">
                <a:solidFill>
                  <a:srgbClr val="808080"/>
                </a:solidFill>
                <a:latin typeface="Calibri"/>
                <a:ea typeface="Heiti TC Light"/>
                <a:cs typeface="Calibri"/>
                <a:sym typeface="微軟正黑體"/>
              </a:rPr>
              <a:t>®</a:t>
            </a:r>
            <a:r>
              <a:rPr sz="2400" b="1" dirty="0">
                <a:solidFill>
                  <a:srgbClr val="808080"/>
                </a:solidFill>
                <a:latin typeface="Calibri"/>
                <a:ea typeface="Heiti TC Light"/>
                <a:cs typeface="Calibri"/>
                <a:sym typeface="微軟正黑體"/>
              </a:rPr>
              <a:t>事業</a:t>
            </a:r>
            <a:endParaRPr sz="2400" b="1" dirty="0">
              <a:latin typeface="Calibri"/>
              <a:ea typeface="Heiti TC Light"/>
              <a:cs typeface="Calibri"/>
              <a:sym typeface="微軟正黑體"/>
            </a:endParaRPr>
          </a:p>
          <a:p>
            <a:pPr lvl="0"/>
            <a:r>
              <a:rPr sz="2400" b="1" dirty="0">
                <a:solidFill>
                  <a:srgbClr val="31859C"/>
                </a:solidFill>
                <a:latin typeface="Calibri"/>
                <a:ea typeface="Heiti TC Light"/>
                <a:cs typeface="Calibri"/>
                <a:sym typeface="微軟正黑體"/>
              </a:rPr>
              <a:t>與美安網路中心更上一層樓</a:t>
            </a:r>
          </a:p>
        </p:txBody>
      </p:sp>
      <p:sp>
        <p:nvSpPr>
          <p:cNvPr id="1900" name="Shape 1900"/>
          <p:cNvSpPr/>
          <p:nvPr/>
        </p:nvSpPr>
        <p:spPr>
          <a:xfrm>
            <a:off x="108868" y="1983760"/>
            <a:ext cx="3548732" cy="24929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b="1" dirty="0">
                <a:solidFill>
                  <a:srgbClr val="AE9616"/>
                </a:solidFill>
                <a:latin typeface="Calibri"/>
                <a:ea typeface="Heiti TC Light"/>
                <a:cs typeface="Calibri"/>
                <a:sym typeface="微軟正黑體"/>
              </a:rPr>
              <a:t>終極網路行銷解決方案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一站式解決方案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設計套裝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網路行銷套裝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社交媒體套裝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Google 廣告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臉書廣告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網路商譽管理服務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內容撰寫服務</a:t>
            </a:r>
          </a:p>
          <a:p>
            <a:pPr marL="3048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latin typeface="Calibri"/>
                <a:ea typeface="Heiti TC Light"/>
                <a:cs typeface="Calibri"/>
                <a:sym typeface="微軟正黑體"/>
              </a:rPr>
              <a:t>網站管理套裝 </a:t>
            </a:r>
          </a:p>
        </p:txBody>
      </p:sp>
      <p:pic>
        <p:nvPicPr>
          <p:cNvPr id="1901" name="image15.jpeg"/>
          <p:cNvPicPr/>
          <p:nvPr/>
        </p:nvPicPr>
        <p:blipFill>
          <a:blip r:embed="rId2">
            <a:extLst/>
          </a:blip>
          <a:srcRect l="25639" t="19422" r="45909" b="70273"/>
          <a:stretch>
            <a:fillRect/>
          </a:stretch>
        </p:blipFill>
        <p:spPr>
          <a:xfrm>
            <a:off x="1223950" y="501566"/>
            <a:ext cx="2755903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907"/>
          <p:cNvSpPr/>
          <p:nvPr/>
        </p:nvSpPr>
        <p:spPr>
          <a:xfrm>
            <a:off x="2672451" y="1962150"/>
            <a:ext cx="2661549" cy="24929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600" b="1" dirty="0">
                <a:solidFill>
                  <a:srgbClr val="AE9616"/>
                </a:solidFill>
                <a:latin typeface="Calibri"/>
                <a:ea typeface="Heiti TC Light"/>
                <a:cs typeface="Calibri"/>
                <a:sym typeface="微軟正黑體"/>
              </a:rPr>
              <a:t>ULTIMATE INTERNET MARKETING SOLUTION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TOTAL SOLUTION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DESIGN PACKAGE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INTERNET MARKETING PACKAG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SOCIAL MEDIA PACKAE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Google AD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FACEBOOK AD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REPUTATION MANAGEMEN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CONTENT DEVELOPMENT</a:t>
            </a:r>
          </a:p>
          <a:p>
            <a:pPr marL="342899" lvl="0" indent="-342899">
              <a:buClr>
                <a:srgbClr val="000000"/>
              </a:buClr>
              <a:buSzPct val="100000"/>
              <a:buFont typeface="Arial"/>
              <a:buChar char="•"/>
            </a:pPr>
            <a:r>
              <a:rPr sz="1300" dirty="0">
                <a:latin typeface="Calibri"/>
                <a:ea typeface="Heiti TC Light"/>
                <a:cs typeface="Calibri"/>
                <a:sym typeface="微軟正黑體"/>
              </a:rPr>
              <a:t>WEB SITE MANAGEMENT  PACKAGE </a:t>
            </a:r>
          </a:p>
        </p:txBody>
      </p:sp>
    </p:spTree>
    <p:extLst>
      <p:ext uri="{BB962C8B-B14F-4D97-AF65-F5344CB8AC3E}">
        <p14:creationId xmlns:p14="http://schemas.microsoft.com/office/powerpoint/2010/main" val="34444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3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3806" y="1722600"/>
            <a:ext cx="2814692" cy="149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4" name="image1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8573" y="1749672"/>
            <a:ext cx="2602987" cy="195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image2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4272" y="2023923"/>
            <a:ext cx="2940896" cy="1403741"/>
          </a:xfrm>
          <a:prstGeom prst="rect">
            <a:avLst/>
          </a:prstGeom>
          <a:ln w="12700">
            <a:miter lim="400000"/>
          </a:ln>
        </p:spPr>
      </p:pic>
      <p:sp>
        <p:nvSpPr>
          <p:cNvPr id="1906" name="Shape 1906"/>
          <p:cNvSpPr/>
          <p:nvPr/>
        </p:nvSpPr>
        <p:spPr>
          <a:xfrm>
            <a:off x="748127" y="57150"/>
            <a:ext cx="7730068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3200" b="1" dirty="0">
                <a:latin typeface="Calibri"/>
                <a:ea typeface="Heiti TC Light"/>
                <a:cs typeface="Calibri"/>
                <a:sym typeface="微軟正黑體"/>
              </a:rPr>
              <a:t>全新的網路行銷 </a:t>
            </a:r>
            <a:r>
              <a:rPr sz="2800" b="1" dirty="0">
                <a:latin typeface="Calibri"/>
                <a:ea typeface="Heiti TC Light"/>
                <a:cs typeface="Calibri"/>
                <a:sym typeface="微軟正黑體"/>
              </a:rPr>
              <a:t>與</a:t>
            </a:r>
            <a:r>
              <a:rPr sz="3200" b="1" dirty="0">
                <a:latin typeface="Calibri"/>
                <a:ea typeface="Heiti TC Light"/>
                <a:cs typeface="Calibri"/>
                <a:sym typeface="微軟正黑體"/>
              </a:rPr>
              <a:t> 設計產品</a:t>
            </a:r>
            <a:r>
              <a:rPr sz="3200" b="1" dirty="0" smtClean="0">
                <a:latin typeface="Calibri"/>
                <a:ea typeface="Heiti TC Light"/>
                <a:cs typeface="Calibri"/>
                <a:sym typeface="微軟正黑體"/>
              </a:rPr>
              <a:t>!</a:t>
            </a:r>
            <a:endParaRPr lang="en-US" sz="3200" b="1" dirty="0" smtClean="0">
              <a:latin typeface="Calibri"/>
              <a:ea typeface="Heiti TC Light"/>
              <a:cs typeface="Calibri"/>
              <a:sym typeface="微軟正黑體"/>
            </a:endParaRPr>
          </a:p>
          <a:p>
            <a:pPr algn="ctr"/>
            <a:r>
              <a:rPr lang="en-US" sz="3200" b="1" dirty="0">
                <a:latin typeface="Calibri"/>
                <a:ea typeface="Heiti TC Light"/>
                <a:cs typeface="Calibri"/>
                <a:sym typeface="微軟正黑體"/>
              </a:rPr>
              <a:t>NEW INTERNET MARKETING </a:t>
            </a:r>
            <a:r>
              <a:rPr lang="en-US" sz="2800" b="1" dirty="0">
                <a:latin typeface="Calibri"/>
                <a:ea typeface="Heiti TC Light"/>
                <a:cs typeface="Calibri"/>
                <a:sym typeface="微軟正黑體"/>
              </a:rPr>
              <a:t>AND</a:t>
            </a:r>
            <a:r>
              <a:rPr lang="en-US" sz="3200" b="1" dirty="0">
                <a:latin typeface="Calibri"/>
                <a:ea typeface="Heiti TC Light"/>
                <a:cs typeface="Calibri"/>
                <a:sym typeface="微軟正黑體"/>
              </a:rPr>
              <a:t> DESIGN PRODUCTS!</a:t>
            </a:r>
          </a:p>
          <a:p>
            <a:pPr lvl="0" algn="ctr"/>
            <a:endParaRPr sz="3200" b="1" dirty="0">
              <a:latin typeface="Calibri"/>
              <a:ea typeface="Heiti TC Light"/>
              <a:cs typeface="Calibri"/>
              <a:sym typeface="微軟正黑體"/>
            </a:endParaRPr>
          </a:p>
        </p:txBody>
      </p:sp>
      <p:grpSp>
        <p:nvGrpSpPr>
          <p:cNvPr id="1909" name="Group 1909"/>
          <p:cNvGrpSpPr/>
          <p:nvPr/>
        </p:nvGrpSpPr>
        <p:grpSpPr>
          <a:xfrm>
            <a:off x="272853" y="3221423"/>
            <a:ext cx="3164157" cy="1066801"/>
            <a:chOff x="0" y="0"/>
            <a:chExt cx="2373117" cy="1066800"/>
          </a:xfrm>
        </p:grpSpPr>
        <p:sp>
          <p:nvSpPr>
            <p:cNvPr id="1907" name="Shape 1907"/>
            <p:cNvSpPr/>
            <p:nvPr/>
          </p:nvSpPr>
          <p:spPr>
            <a:xfrm>
              <a:off x="0" y="0"/>
              <a:ext cx="2373117" cy="1066800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908" name="Shape 1908"/>
            <p:cNvSpPr/>
            <p:nvPr/>
          </p:nvSpPr>
          <p:spPr>
            <a:xfrm>
              <a:off x="0" y="394900"/>
              <a:ext cx="237311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1" indent="861991" defTabSz="914378"/>
              <a:r>
                <a:rPr b="1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rPr>
                <a:t>設計</a:t>
              </a:r>
            </a:p>
          </p:txBody>
        </p:sp>
      </p:grpSp>
      <p:grpSp>
        <p:nvGrpSpPr>
          <p:cNvPr id="1912" name="Group 1912"/>
          <p:cNvGrpSpPr/>
          <p:nvPr/>
        </p:nvGrpSpPr>
        <p:grpSpPr>
          <a:xfrm>
            <a:off x="5669717" y="3216102"/>
            <a:ext cx="3351031" cy="1066801"/>
            <a:chOff x="-1" y="0"/>
            <a:chExt cx="2513272" cy="1066800"/>
          </a:xfrm>
        </p:grpSpPr>
        <p:sp>
          <p:nvSpPr>
            <p:cNvPr id="1910" name="Shape 1910"/>
            <p:cNvSpPr/>
            <p:nvPr/>
          </p:nvSpPr>
          <p:spPr>
            <a:xfrm>
              <a:off x="-1" y="0"/>
              <a:ext cx="2513272" cy="1066800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911" name="Shape 1911"/>
            <p:cNvSpPr/>
            <p:nvPr/>
          </p:nvSpPr>
          <p:spPr>
            <a:xfrm>
              <a:off x="-1" y="394900"/>
              <a:ext cx="2513272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914378" defTabSz="914378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網路行銷</a:t>
              </a:r>
            </a:p>
          </p:txBody>
        </p:sp>
      </p:grpSp>
      <p:grpSp>
        <p:nvGrpSpPr>
          <p:cNvPr id="1915" name="Group 1915"/>
          <p:cNvGrpSpPr/>
          <p:nvPr/>
        </p:nvGrpSpPr>
        <p:grpSpPr>
          <a:xfrm>
            <a:off x="3119165" y="3411500"/>
            <a:ext cx="2987996" cy="1066801"/>
            <a:chOff x="-1" y="0"/>
            <a:chExt cx="2240996" cy="1066800"/>
          </a:xfrm>
        </p:grpSpPr>
        <p:sp>
          <p:nvSpPr>
            <p:cNvPr id="1913" name="Shape 1913"/>
            <p:cNvSpPr/>
            <p:nvPr/>
          </p:nvSpPr>
          <p:spPr>
            <a:xfrm>
              <a:off x="-1" y="0"/>
              <a:ext cx="2240996" cy="1066800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914" name="Shape 1914"/>
            <p:cNvSpPr/>
            <p:nvPr/>
          </p:nvSpPr>
          <p:spPr>
            <a:xfrm>
              <a:off x="-1" y="394900"/>
              <a:ext cx="2240996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378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社交媒體</a:t>
              </a:r>
            </a:p>
          </p:txBody>
        </p:sp>
      </p:grpSp>
      <p:sp>
        <p:nvSpPr>
          <p:cNvPr id="17" name="Shape 1915"/>
          <p:cNvSpPr/>
          <p:nvPr/>
        </p:nvSpPr>
        <p:spPr>
          <a:xfrm>
            <a:off x="76200" y="3914071"/>
            <a:ext cx="237311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1" indent="861991" defTabSz="914378"/>
            <a:r>
              <a:rPr b="1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DESIGN</a:t>
            </a:r>
          </a:p>
        </p:txBody>
      </p:sp>
      <p:sp>
        <p:nvSpPr>
          <p:cNvPr id="18" name="Shape 1921"/>
          <p:cNvSpPr/>
          <p:nvPr/>
        </p:nvSpPr>
        <p:spPr>
          <a:xfrm>
            <a:off x="3505200" y="4076630"/>
            <a:ext cx="224099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ctr" defTabSz="914378">
              <a:defRPr b="1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SOCIAL MEDIA</a:t>
            </a:r>
          </a:p>
        </p:txBody>
      </p:sp>
      <p:sp>
        <p:nvSpPr>
          <p:cNvPr id="19" name="Shape 1918"/>
          <p:cNvSpPr/>
          <p:nvPr/>
        </p:nvSpPr>
        <p:spPr>
          <a:xfrm>
            <a:off x="5242887" y="3894951"/>
            <a:ext cx="435831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indent="914378" defTabSz="914378">
              <a:defRPr b="1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INTERNET MARKETING</a:t>
            </a:r>
          </a:p>
        </p:txBody>
      </p:sp>
    </p:spTree>
    <p:extLst>
      <p:ext uri="{BB962C8B-B14F-4D97-AF65-F5344CB8AC3E}">
        <p14:creationId xmlns:p14="http://schemas.microsoft.com/office/powerpoint/2010/main" val="227372793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19550"/>
            <a:ext cx="9144000" cy="137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17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1352" y="18064"/>
            <a:ext cx="2439005" cy="1298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8" name="image19.png"/>
          <p:cNvPicPr/>
          <p:nvPr/>
        </p:nvPicPr>
        <p:blipFill>
          <a:blip r:embed="rId3">
            <a:extLst/>
          </a:blip>
          <a:srcRect t="1287"/>
          <a:stretch>
            <a:fillRect/>
          </a:stretch>
        </p:blipFill>
        <p:spPr>
          <a:xfrm>
            <a:off x="3562986" y="3"/>
            <a:ext cx="2143199" cy="1586711"/>
          </a:xfrm>
          <a:prstGeom prst="rect">
            <a:avLst/>
          </a:prstGeom>
          <a:ln w="12700">
            <a:miter lim="400000"/>
          </a:ln>
        </p:spPr>
      </p:pic>
      <p:sp>
        <p:nvSpPr>
          <p:cNvPr id="1919" name="Shape 1919"/>
          <p:cNvSpPr/>
          <p:nvPr/>
        </p:nvSpPr>
        <p:spPr>
          <a:xfrm>
            <a:off x="1" y="1809750"/>
            <a:ext cx="296622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優質型響應式設計</a:t>
            </a:r>
            <a:endParaRPr sz="1600" dirty="0"/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新設計</a:t>
            </a:r>
            <a:r>
              <a:rPr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套裝</a:t>
            </a:r>
            <a:endParaRPr lang="en-US" sz="1600" dirty="0" smtClean="0"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Premium Responsive Layout</a:t>
            </a:r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New Design </a:t>
            </a:r>
            <a:r>
              <a:rPr lang="en-US" sz="1400" dirty="0">
                <a:latin typeface="微軟正黑體"/>
                <a:ea typeface="微軟正黑體"/>
                <a:cs typeface="微軟正黑體"/>
                <a:sym typeface="微軟正黑體"/>
              </a:rPr>
              <a:t>P</a:t>
            </a:r>
            <a:r>
              <a:rPr 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ackage</a:t>
            </a:r>
            <a:endParaRPr sz="1400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sp>
        <p:nvSpPr>
          <p:cNvPr id="1920" name="Shape 1920"/>
          <p:cNvSpPr/>
          <p:nvPr/>
        </p:nvSpPr>
        <p:spPr>
          <a:xfrm>
            <a:off x="2999876" y="1809750"/>
            <a:ext cx="3074969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社交媒體管理</a:t>
            </a:r>
            <a:endParaRPr sz="1600" dirty="0"/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線上商譽管理</a:t>
            </a:r>
            <a:endParaRPr sz="1600" dirty="0"/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臉書廣告</a:t>
            </a:r>
            <a:r>
              <a:rPr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套裝</a:t>
            </a:r>
            <a:endParaRPr lang="en-US" sz="1600" dirty="0" smtClean="0"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Social Media Management</a:t>
            </a:r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Online Reputation  Management</a:t>
            </a:r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Facebook advertising</a:t>
            </a:r>
            <a:endParaRPr sz="1400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sp>
        <p:nvSpPr>
          <p:cNvPr id="1921" name="Shape 1921"/>
          <p:cNvSpPr/>
          <p:nvPr/>
        </p:nvSpPr>
        <p:spPr>
          <a:xfrm>
            <a:off x="6094433" y="1809750"/>
            <a:ext cx="3074967" cy="227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搜尋引擎自然</a:t>
            </a:r>
            <a:r>
              <a:rPr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排序</a:t>
            </a:r>
            <a:r>
              <a:rPr lang="en-US" sz="1600" dirty="0" smtClean="0"/>
              <a:t>Seach Engine Optimization </a:t>
            </a:r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 smtClean="0"/>
              <a:t>GOOGLE</a:t>
            </a:r>
            <a:r>
              <a:rPr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廣告</a:t>
            </a:r>
            <a:r>
              <a:rPr lang="en-US"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                     Google Advertising</a:t>
            </a:r>
            <a:endParaRPr sz="1600" dirty="0"/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內文</a:t>
            </a:r>
            <a:r>
              <a:rPr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撰寫</a:t>
            </a:r>
            <a:r>
              <a:rPr lang="en-US"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 Content Writing</a:t>
            </a:r>
            <a:endParaRPr sz="1600" dirty="0"/>
          </a:p>
          <a:p>
            <a:pPr marL="253993" lvl="0" indent="-253993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600" dirty="0">
                <a:latin typeface="微軟正黑體"/>
                <a:ea typeface="微軟正黑體"/>
                <a:cs typeface="微軟正黑體"/>
                <a:sym typeface="微軟正黑體"/>
              </a:rPr>
              <a:t>會員</a:t>
            </a:r>
            <a:r>
              <a:rPr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管理</a:t>
            </a:r>
            <a:r>
              <a:rPr lang="en-US" sz="1600" dirty="0" smtClean="0">
                <a:latin typeface="微軟正黑體"/>
                <a:ea typeface="微軟正黑體"/>
                <a:cs typeface="微軟正黑體"/>
                <a:sym typeface="微軟正黑體"/>
              </a:rPr>
              <a:t> Membership Management</a:t>
            </a:r>
            <a:endParaRPr sz="1600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sp>
        <p:nvSpPr>
          <p:cNvPr id="1922" name="Shape 1922"/>
          <p:cNvSpPr/>
          <p:nvPr/>
        </p:nvSpPr>
        <p:spPr>
          <a:xfrm flipH="1">
            <a:off x="2994026" y="93574"/>
            <a:ext cx="1" cy="4906217"/>
          </a:xfrm>
          <a:prstGeom prst="line">
            <a:avLst/>
          </a:prstGeom>
          <a:ln>
            <a:solidFill>
              <a:srgbClr val="46AAC4"/>
            </a:solidFill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923" name="Shape 1923"/>
          <p:cNvSpPr/>
          <p:nvPr/>
        </p:nvSpPr>
        <p:spPr>
          <a:xfrm flipH="1">
            <a:off x="6101572" y="93574"/>
            <a:ext cx="1" cy="4906217"/>
          </a:xfrm>
          <a:prstGeom prst="line">
            <a:avLst/>
          </a:prstGeom>
          <a:ln>
            <a:solidFill>
              <a:srgbClr val="46AAC4"/>
            </a:solidFill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24" name="image2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856" y="77956"/>
            <a:ext cx="2442960" cy="11660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7" name="Group 1927"/>
          <p:cNvGrpSpPr/>
          <p:nvPr/>
        </p:nvGrpSpPr>
        <p:grpSpPr>
          <a:xfrm>
            <a:off x="0" y="1244021"/>
            <a:ext cx="2994025" cy="493300"/>
            <a:chOff x="0" y="-1"/>
            <a:chExt cx="2245518" cy="493298"/>
          </a:xfrm>
        </p:grpSpPr>
        <p:sp>
          <p:nvSpPr>
            <p:cNvPr id="1925" name="Shape 1925"/>
            <p:cNvSpPr/>
            <p:nvPr/>
          </p:nvSpPr>
          <p:spPr>
            <a:xfrm>
              <a:off x="0" y="-1"/>
              <a:ext cx="2245518" cy="493298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1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6" name="Shape 1926"/>
            <p:cNvSpPr/>
            <p:nvPr/>
          </p:nvSpPr>
          <p:spPr>
            <a:xfrm>
              <a:off x="0" y="123537"/>
              <a:ext cx="2245518" cy="246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1" indent="861991" defTabSz="914378"/>
              <a:r>
                <a: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rPr>
                <a:t>設計</a:t>
              </a:r>
            </a:p>
          </p:txBody>
        </p:sp>
      </p:grpSp>
      <p:grpSp>
        <p:nvGrpSpPr>
          <p:cNvPr id="1930" name="Group 1930"/>
          <p:cNvGrpSpPr/>
          <p:nvPr/>
        </p:nvGrpSpPr>
        <p:grpSpPr>
          <a:xfrm>
            <a:off x="2209800" y="1249496"/>
            <a:ext cx="3978412" cy="493299"/>
            <a:chOff x="-561290" y="-1"/>
            <a:chExt cx="2983808" cy="493298"/>
          </a:xfrm>
        </p:grpSpPr>
        <p:sp>
          <p:nvSpPr>
            <p:cNvPr id="1928" name="Shape 1928"/>
            <p:cNvSpPr/>
            <p:nvPr/>
          </p:nvSpPr>
          <p:spPr>
            <a:xfrm>
              <a:off x="-1" y="-1"/>
              <a:ext cx="2422519" cy="493298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 sz="1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9" name="Shape 1929"/>
            <p:cNvSpPr/>
            <p:nvPr/>
          </p:nvSpPr>
          <p:spPr>
            <a:xfrm>
              <a:off x="-561290" y="103053"/>
              <a:ext cx="2422519" cy="288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378">
                <a:def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600" b="1" dirty="0">
                  <a:solidFill>
                    <a:srgbClr val="FFFFFF"/>
                  </a:solidFill>
                </a:rPr>
                <a:t>社交媒體</a:t>
              </a:r>
            </a:p>
          </p:txBody>
        </p:sp>
      </p:grpSp>
      <p:grpSp>
        <p:nvGrpSpPr>
          <p:cNvPr id="1933" name="Group 1933"/>
          <p:cNvGrpSpPr/>
          <p:nvPr/>
        </p:nvGrpSpPr>
        <p:grpSpPr>
          <a:xfrm>
            <a:off x="5136883" y="1244021"/>
            <a:ext cx="4007116" cy="493300"/>
            <a:chOff x="-739174" y="-1"/>
            <a:chExt cx="3005336" cy="493298"/>
          </a:xfrm>
        </p:grpSpPr>
        <p:sp>
          <p:nvSpPr>
            <p:cNvPr id="1931" name="Shape 1931"/>
            <p:cNvSpPr/>
            <p:nvPr/>
          </p:nvSpPr>
          <p:spPr>
            <a:xfrm>
              <a:off x="0" y="-1"/>
              <a:ext cx="2266162" cy="493298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1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2" name="Shape 1932"/>
            <p:cNvSpPr/>
            <p:nvPr/>
          </p:nvSpPr>
          <p:spPr>
            <a:xfrm>
              <a:off x="-739174" y="102375"/>
              <a:ext cx="2205237" cy="288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1" indent="493763" defTabSz="914378"/>
              <a:r>
                <a:rPr sz="16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rPr>
                <a:t>網路行銷</a:t>
              </a:r>
            </a:p>
          </p:txBody>
        </p:sp>
      </p:grpSp>
      <p:sp>
        <p:nvSpPr>
          <p:cNvPr id="1934" name="Shape 1934"/>
          <p:cNvSpPr/>
          <p:nvPr/>
        </p:nvSpPr>
        <p:spPr>
          <a:xfrm>
            <a:off x="-26913" y="4333042"/>
            <a:ext cx="358990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2244" lvl="0" indent="-222244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400" b="1" dirty="0">
                <a:latin typeface="微軟正黑體"/>
                <a:ea typeface="微軟正黑體"/>
                <a:cs typeface="微軟正黑體"/>
                <a:sym typeface="微軟正黑體"/>
              </a:rPr>
              <a:t>每套 </a:t>
            </a:r>
            <a:r>
              <a:rPr sz="1400" b="1" dirty="0"/>
              <a:t>40 – 50 </a:t>
            </a:r>
            <a:r>
              <a:rPr sz="1400" b="1" dirty="0" smtClean="0"/>
              <a:t>BV</a:t>
            </a:r>
            <a:endParaRPr lang="en-US" sz="1400" b="1" dirty="0" smtClean="0"/>
          </a:p>
          <a:p>
            <a:pPr marL="222244" lvl="0" indent="-222244">
              <a:spcBef>
                <a:spcPts val="1200"/>
              </a:spcBef>
              <a:buSzPct val="100000"/>
              <a:buFont typeface="Wingdings"/>
              <a:buChar char="✓"/>
            </a:pPr>
            <a:r>
              <a:rPr lang="en-US" sz="1400" b="1" dirty="0" smtClean="0"/>
              <a:t>40-50BV/set</a:t>
            </a:r>
            <a:endParaRPr sz="1400" b="1" dirty="0"/>
          </a:p>
        </p:txBody>
      </p:sp>
      <p:sp>
        <p:nvSpPr>
          <p:cNvPr id="1935" name="Shape 1935"/>
          <p:cNvSpPr/>
          <p:nvPr/>
        </p:nvSpPr>
        <p:spPr>
          <a:xfrm>
            <a:off x="2994023" y="4252975"/>
            <a:ext cx="3080820" cy="680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2244" lvl="0" indent="-222244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400" b="1" dirty="0">
                <a:latin typeface="微軟正黑體"/>
                <a:ea typeface="微軟正黑體"/>
                <a:cs typeface="微軟正黑體"/>
                <a:sym typeface="微軟正黑體"/>
              </a:rPr>
              <a:t>每月 </a:t>
            </a:r>
            <a:r>
              <a:rPr sz="1400" b="1" dirty="0"/>
              <a:t>5 – 35 </a:t>
            </a:r>
            <a:r>
              <a:rPr sz="1400" b="1" dirty="0" smtClean="0"/>
              <a:t>BV</a:t>
            </a:r>
            <a:r>
              <a:rPr lang="en-US" sz="1400" b="1" dirty="0" smtClean="0"/>
              <a:t>/monthy</a:t>
            </a:r>
            <a:endParaRPr sz="1400" b="1" dirty="0"/>
          </a:p>
          <a:p>
            <a:pPr marL="222244" lvl="0" indent="-222244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400" b="1" dirty="0">
                <a:latin typeface="微軟正黑體"/>
                <a:ea typeface="微軟正黑體"/>
                <a:cs typeface="微軟正黑體"/>
                <a:sym typeface="微軟正黑體"/>
              </a:rPr>
              <a:t>每月 HK</a:t>
            </a:r>
            <a:r>
              <a:rPr sz="1400" b="1" dirty="0"/>
              <a:t>$39 - HK$</a:t>
            </a:r>
            <a:r>
              <a:rPr sz="1400" b="1" dirty="0" smtClean="0"/>
              <a:t>117</a:t>
            </a:r>
            <a:r>
              <a:rPr lang="en-US" sz="1400" b="1" dirty="0" smtClean="0"/>
              <a:t>/monthy</a:t>
            </a:r>
            <a:endParaRPr sz="1400" b="1" dirty="0"/>
          </a:p>
        </p:txBody>
      </p:sp>
      <p:sp>
        <p:nvSpPr>
          <p:cNvPr id="1936" name="Shape 1936"/>
          <p:cNvSpPr/>
          <p:nvPr/>
        </p:nvSpPr>
        <p:spPr>
          <a:xfrm>
            <a:off x="6126981" y="4252976"/>
            <a:ext cx="3066151" cy="6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2244" lvl="0" indent="-222244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400" b="1" dirty="0">
                <a:latin typeface="微軟正黑體"/>
                <a:ea typeface="微軟正黑體"/>
                <a:cs typeface="微軟正黑體"/>
                <a:sym typeface="微軟正黑體"/>
              </a:rPr>
              <a:t>每月 </a:t>
            </a:r>
            <a:r>
              <a:rPr sz="1400" b="1" dirty="0"/>
              <a:t>24 – 100 </a:t>
            </a:r>
            <a:r>
              <a:rPr sz="1400" b="1" dirty="0" smtClean="0"/>
              <a:t>BV</a:t>
            </a:r>
            <a:r>
              <a:rPr lang="en-US" sz="1400" b="1" dirty="0" smtClean="0"/>
              <a:t>/monthy</a:t>
            </a:r>
            <a:endParaRPr sz="1400" b="1" dirty="0"/>
          </a:p>
          <a:p>
            <a:pPr marL="222244" lvl="0" indent="-222244">
              <a:spcBef>
                <a:spcPts val="1200"/>
              </a:spcBef>
              <a:buSzPct val="100000"/>
              <a:buFont typeface="Wingdings"/>
              <a:buChar char="✓"/>
            </a:pPr>
            <a:r>
              <a:rPr sz="1400" b="1" dirty="0">
                <a:latin typeface="微軟正黑體"/>
                <a:ea typeface="微軟正黑體"/>
                <a:cs typeface="微軟正黑體"/>
                <a:sym typeface="微軟正黑體"/>
              </a:rPr>
              <a:t>每月 HK$185</a:t>
            </a:r>
            <a:r>
              <a:rPr sz="1400" b="1" dirty="0"/>
              <a:t> - HK$</a:t>
            </a:r>
            <a:r>
              <a:rPr sz="1400" b="1" dirty="0" smtClean="0"/>
              <a:t>232</a:t>
            </a:r>
            <a:r>
              <a:rPr lang="en-US" sz="1400" b="1" dirty="0" smtClean="0"/>
              <a:t>/monthy</a:t>
            </a:r>
            <a:endParaRPr sz="1400" b="1" dirty="0"/>
          </a:p>
        </p:txBody>
      </p:sp>
      <p:sp>
        <p:nvSpPr>
          <p:cNvPr id="22" name="Shape 1915"/>
          <p:cNvSpPr/>
          <p:nvPr/>
        </p:nvSpPr>
        <p:spPr>
          <a:xfrm>
            <a:off x="533400" y="1380351"/>
            <a:ext cx="237311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1" indent="861991" defTabSz="914378"/>
            <a:r>
              <a:rPr b="1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DESIGN</a:t>
            </a:r>
          </a:p>
        </p:txBody>
      </p:sp>
      <p:sp>
        <p:nvSpPr>
          <p:cNvPr id="23" name="Shape 1921"/>
          <p:cNvSpPr/>
          <p:nvPr/>
        </p:nvSpPr>
        <p:spPr>
          <a:xfrm>
            <a:off x="3886200" y="1352550"/>
            <a:ext cx="224099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ctr" defTabSz="914378">
              <a:defRPr b="1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SOCIAL MEDIA</a:t>
            </a:r>
          </a:p>
        </p:txBody>
      </p:sp>
      <p:sp>
        <p:nvSpPr>
          <p:cNvPr id="24" name="Shape 1918"/>
          <p:cNvSpPr/>
          <p:nvPr/>
        </p:nvSpPr>
        <p:spPr>
          <a:xfrm>
            <a:off x="6019800" y="1352550"/>
            <a:ext cx="435831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indent="914378" defTabSz="914378">
              <a:defRPr b="1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INTERNET MARKETING</a:t>
            </a:r>
          </a:p>
        </p:txBody>
      </p:sp>
    </p:spTree>
    <p:extLst>
      <p:ext uri="{BB962C8B-B14F-4D97-AF65-F5344CB8AC3E}">
        <p14:creationId xmlns:p14="http://schemas.microsoft.com/office/powerpoint/2010/main" val="3634786326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9" grpId="0" animBg="1" advAuto="0"/>
      <p:bldP spid="1920" grpId="0" animBg="1" advAuto="0"/>
      <p:bldP spid="1921" grpId="0" animBg="1" advAuto="0"/>
      <p:bldP spid="1934" grpId="0" animBg="1" advAuto="0"/>
      <p:bldP spid="1935" grpId="0" animBg="1" advAuto="0"/>
      <p:bldP spid="193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Shape 1938"/>
          <p:cNvSpPr/>
          <p:nvPr/>
        </p:nvSpPr>
        <p:spPr>
          <a:xfrm>
            <a:off x="0" y="0"/>
            <a:ext cx="9144000" cy="5142740"/>
          </a:xfrm>
          <a:prstGeom prst="rect">
            <a:avLst/>
          </a:prstGeom>
          <a:solidFill>
            <a:srgbClr val="FFFFFF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pic>
        <p:nvPicPr>
          <p:cNvPr id="1939" name="image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2631"/>
            <a:ext cx="3941688" cy="2757479"/>
          </a:xfrm>
          <a:prstGeom prst="rect">
            <a:avLst/>
          </a:prstGeom>
          <a:ln w="12700">
            <a:miter lim="400000"/>
          </a:ln>
        </p:spPr>
      </p:pic>
      <p:sp>
        <p:nvSpPr>
          <p:cNvPr id="1940" name="Shape 1940"/>
          <p:cNvSpPr/>
          <p:nvPr/>
        </p:nvSpPr>
        <p:spPr>
          <a:xfrm>
            <a:off x="-42285" y="-23277"/>
            <a:ext cx="973577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378"/>
            <a:r>
              <a:rPr sz="2800" b="1" cap="all" dirty="0" err="1" smtClean="0">
                <a:latin typeface="Calibri"/>
                <a:ea typeface="Heiti TC Light"/>
                <a:cs typeface="Calibri"/>
                <a:sym typeface="微軟正黑體"/>
              </a:rPr>
              <a:t>增加顧客消費類別</a:t>
            </a:r>
            <a:r>
              <a:rPr lang="en-US" sz="2800" b="1" cap="all" dirty="0" smtClean="0">
                <a:latin typeface="Calibri"/>
                <a:ea typeface="Heiti TC Light"/>
                <a:cs typeface="Calibri"/>
                <a:sym typeface="微軟正黑體"/>
              </a:rPr>
              <a:t>  </a:t>
            </a:r>
            <a:r>
              <a:rPr lang="en-US" sz="2000" b="1" cap="all" dirty="0" smtClean="0">
                <a:latin typeface="Calibri"/>
                <a:ea typeface="Heiti TC Light"/>
                <a:cs typeface="Calibri"/>
                <a:sym typeface="微軟正黑體"/>
              </a:rPr>
              <a:t>Build </a:t>
            </a:r>
            <a:r>
              <a:rPr lang="en-US" sz="2000" b="1" cap="all" dirty="0">
                <a:latin typeface="Calibri"/>
                <a:ea typeface="Heiti TC Light"/>
                <a:cs typeface="Calibri"/>
                <a:sym typeface="微軟正黑體"/>
              </a:rPr>
              <a:t>share of customer </a:t>
            </a:r>
            <a:r>
              <a:rPr sz="2800" b="1" cap="all" dirty="0">
                <a:latin typeface="Calibri"/>
                <a:ea typeface="Heiti TC Light"/>
                <a:cs typeface="Calibri"/>
                <a:sym typeface="微軟正黑體"/>
              </a:rPr>
              <a:t/>
            </a:r>
            <a:br>
              <a:rPr sz="2800" b="1" cap="all" dirty="0">
                <a:latin typeface="Calibri"/>
                <a:ea typeface="Heiti TC Light"/>
                <a:cs typeface="Calibri"/>
                <a:sym typeface="微軟正黑體"/>
              </a:rPr>
            </a:br>
            <a:r>
              <a:rPr sz="2000" b="1" cap="all" dirty="0" err="1">
                <a:latin typeface="Calibri"/>
                <a:ea typeface="Heiti TC Light"/>
                <a:cs typeface="Calibri"/>
                <a:sym typeface="微軟正黑體"/>
              </a:rPr>
              <a:t>例如</a:t>
            </a:r>
            <a:r>
              <a:rPr sz="2000" b="1" cap="all" dirty="0">
                <a:latin typeface="Calibri"/>
                <a:ea typeface="Heiti TC Light"/>
                <a:cs typeface="Calibri"/>
              </a:rPr>
              <a:t>: </a:t>
            </a:r>
            <a:r>
              <a:rPr sz="2000" b="1" cap="all" dirty="0">
                <a:latin typeface="Calibri"/>
                <a:ea typeface="Heiti TC Light"/>
                <a:cs typeface="Calibri"/>
                <a:sym typeface="微軟正黑體"/>
              </a:rPr>
              <a:t>銷售</a:t>
            </a:r>
            <a:r>
              <a:rPr sz="2000" b="1" cap="all" dirty="0">
                <a:latin typeface="Calibri"/>
                <a:ea typeface="Heiti TC Light"/>
                <a:cs typeface="Calibri"/>
              </a:rPr>
              <a:t>1</a:t>
            </a:r>
            <a:r>
              <a:rPr sz="2000" b="1" cap="all" dirty="0" smtClean="0">
                <a:latin typeface="Calibri"/>
                <a:ea typeface="Heiti TC Light"/>
                <a:cs typeface="Calibri"/>
                <a:sym typeface="微軟正黑體"/>
              </a:rPr>
              <a:t>個網站</a:t>
            </a:r>
            <a:r>
              <a:rPr lang="en-US" sz="2000" b="1" cap="all" dirty="0">
                <a:latin typeface="Calibri"/>
                <a:ea typeface="Heiti TC Light"/>
                <a:cs typeface="Calibri"/>
                <a:sym typeface="微軟正黑體"/>
              </a:rPr>
              <a:t>example: ONE WEBSITE </a:t>
            </a:r>
            <a:r>
              <a:rPr lang="en-US" sz="2000" b="1" cap="all" dirty="0" smtClean="0">
                <a:latin typeface="Calibri"/>
                <a:ea typeface="Heiti TC Light"/>
                <a:cs typeface="Calibri"/>
                <a:sym typeface="微軟正黑體"/>
              </a:rPr>
              <a:t>SALE</a:t>
            </a:r>
            <a:endParaRPr lang="en-US" sz="2000" b="1" cap="all" dirty="0">
              <a:latin typeface="Calibri"/>
              <a:ea typeface="Heiti TC Light"/>
              <a:cs typeface="Calibri"/>
              <a:sym typeface="微軟正黑體"/>
            </a:endParaRPr>
          </a:p>
        </p:txBody>
      </p:sp>
      <p:sp>
        <p:nvSpPr>
          <p:cNvPr id="1941" name="Shape 1941"/>
          <p:cNvSpPr/>
          <p:nvPr/>
        </p:nvSpPr>
        <p:spPr>
          <a:xfrm>
            <a:off x="49153" y="4095750"/>
            <a:ext cx="3760847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914378"/>
            <a:r>
              <a:rPr sz="1400" dirty="0">
                <a:latin typeface="Calibri"/>
                <a:ea typeface="Heiti TC Light"/>
                <a:cs typeface="Calibri"/>
                <a:sym typeface="微軟正黑體"/>
              </a:rPr>
              <a:t>*</a:t>
            </a:r>
            <a:r>
              <a:rPr sz="1400" dirty="0" err="1">
                <a:latin typeface="Calibri"/>
                <a:ea typeface="Heiti TC Light"/>
                <a:cs typeface="Calibri"/>
                <a:sym typeface="微軟正黑體"/>
              </a:rPr>
              <a:t>銷售金額將取決於產品項目，</a:t>
            </a:r>
            <a:r>
              <a:rPr sz="1400" dirty="0" err="1" smtClean="0">
                <a:latin typeface="Calibri"/>
                <a:ea typeface="Heiti TC Light"/>
                <a:cs typeface="Calibri"/>
                <a:sym typeface="微軟正黑體"/>
              </a:rPr>
              <a:t>以及網站價值</a:t>
            </a:r>
            <a:endParaRPr lang="en-US" sz="1400" dirty="0" smtClean="0">
              <a:latin typeface="Calibri"/>
              <a:ea typeface="Heiti TC Light"/>
              <a:cs typeface="Calibri"/>
              <a:sym typeface="微軟正黑體"/>
            </a:endParaRPr>
          </a:p>
          <a:p>
            <a:pPr lvl="0" defTabSz="914378"/>
            <a:r>
              <a:rPr sz="1400" dirty="0" smtClean="0">
                <a:latin typeface="Calibri"/>
                <a:ea typeface="Heiti TC Light"/>
                <a:cs typeface="Calibri"/>
                <a:sym typeface="微軟正黑體"/>
              </a:rPr>
              <a:t> </a:t>
            </a:r>
            <a:r>
              <a:rPr lang="en-US" sz="1400" dirty="0">
                <a:latin typeface="Calibri"/>
                <a:ea typeface="Heiti TC Light"/>
                <a:cs typeface="Calibri"/>
                <a:sym typeface="微軟正黑體"/>
              </a:rPr>
              <a:t>* Sale prices will vary based on a variety of factors and how much value has been built into the site.</a:t>
            </a:r>
          </a:p>
          <a:p>
            <a:pPr lvl="0" defTabSz="914378"/>
            <a:endParaRPr sz="1400" dirty="0">
              <a:latin typeface="Calibri"/>
              <a:ea typeface="Heiti TC Light"/>
              <a:cs typeface="Calibri"/>
              <a:sym typeface="微軟正黑體"/>
            </a:endParaRPr>
          </a:p>
        </p:txBody>
      </p:sp>
      <p:graphicFrame>
        <p:nvGraphicFramePr>
          <p:cNvPr id="1942" name="Table 1942"/>
          <p:cNvGraphicFramePr/>
          <p:nvPr>
            <p:extLst>
              <p:ext uri="{D42A27DB-BD31-4B8C-83A1-F6EECF244321}">
                <p14:modId xmlns:p14="http://schemas.microsoft.com/office/powerpoint/2010/main" val="747813214"/>
              </p:ext>
            </p:extLst>
          </p:nvPr>
        </p:nvGraphicFramePr>
        <p:xfrm>
          <a:off x="3810000" y="742950"/>
          <a:ext cx="5156150" cy="4465320"/>
        </p:xfrm>
        <a:graphic>
          <a:graphicData uri="http://schemas.openxmlformats.org/drawingml/2006/table">
            <a:tbl>
              <a:tblPr firstRow="1"/>
              <a:tblGrid>
                <a:gridCol w="1715910"/>
                <a:gridCol w="1885247"/>
                <a:gridCol w="1554993"/>
              </a:tblGrid>
              <a:tr h="350520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銷售項目</a:t>
                      </a:r>
                      <a:r>
                        <a:rPr lang="en-US" sz="1200" b="1" dirty="0" err="1" smtClean="0">
                          <a:solidFill>
                            <a:srgbClr val="FFFFFF"/>
                          </a:solidFill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ITEM</a:t>
                      </a:r>
                      <a:endParaRPr sz="1200" b="1" dirty="0">
                        <a:solidFill>
                          <a:srgbClr val="FFFFFF"/>
                        </a:solidFill>
                        <a:latin typeface="+mn-lt"/>
                        <a:ea typeface="Heiti TC Light"/>
                        <a:cs typeface="Heiti TC Light"/>
                        <a:sym typeface="微軟正黑體"/>
                      </a:endParaRP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 err="1" smtClean="0">
                          <a:solidFill>
                            <a:schemeClr val="bg1"/>
                          </a:solidFill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零售利潤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+mn-lt"/>
                          <a:ea typeface="Heiti TC Light"/>
                          <a:cs typeface="Heiti TC Light"/>
                        </a:rPr>
                        <a:t>RETAIL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Heiti TC Light"/>
                          <a:cs typeface="Heiti TC Light"/>
                        </a:rPr>
                        <a:t> PROFIT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+mn-lt"/>
                          <a:ea typeface="Heiti TC Light"/>
                          <a:cs typeface="Heiti TC Light"/>
                        </a:rPr>
                        <a:t>BV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  <a:solidFill>
                      <a:srgbClr val="31859C"/>
                    </a:solidFill>
                  </a:tcPr>
                </a:tc>
              </a:tr>
              <a:tr h="4743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sz="1400" b="1" i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網站銷售</a:t>
                      </a:r>
                      <a:endParaRPr lang="en-US" sz="1400" b="1" i="1" dirty="0" smtClean="0">
                        <a:latin typeface="+mn-lt"/>
                        <a:ea typeface="Heiti TC Light"/>
                        <a:cs typeface="Heiti TC Light"/>
                        <a:sym typeface="微軟正黑體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400" dirty="0" smtClean="0">
                          <a:latin typeface="+mn-lt"/>
                          <a:ea typeface="Heiti TC Light"/>
                          <a:cs typeface="Heiti TC Light"/>
                        </a:rPr>
                        <a:t>WEBSITE SALE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b="1" i="1" dirty="0" smtClean="0">
                          <a:latin typeface="+mn-lt"/>
                          <a:ea typeface="Heiti TC Light"/>
                          <a:cs typeface="Heiti TC Light"/>
                        </a:rPr>
                        <a:t>HK$7,800</a:t>
                      </a:r>
                      <a:endParaRPr b="1" i="1" dirty="0">
                        <a:latin typeface="+mn-lt"/>
                        <a:ea typeface="Heiti TC Light"/>
                        <a:cs typeface="Heiti TC Light"/>
                      </a:endParaRP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 i="1" dirty="0">
                          <a:latin typeface="+mn-lt"/>
                          <a:ea typeface="Heiti TC Light"/>
                          <a:cs typeface="Heiti TC Light"/>
                        </a:rPr>
                        <a:t>200 BV</a:t>
                      </a:r>
                    </a:p>
                    <a:p>
                      <a:pPr lvl="0" algn="l">
                        <a:defRPr sz="1800" b="0" i="0"/>
                      </a:pPr>
                      <a:r>
                        <a:rPr sz="1400" b="1" i="1" dirty="0">
                          <a:latin typeface="+mn-lt"/>
                          <a:ea typeface="Heiti TC Light"/>
                          <a:cs typeface="Heiti TC Light"/>
                        </a:rPr>
                        <a:t>30/ </a:t>
                      </a:r>
                      <a:r>
                        <a:rPr sz="1400" b="1" i="1" dirty="0" err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  <a:endParaRPr sz="1400" b="1" i="1" dirty="0">
                        <a:latin typeface="+mn-lt"/>
                        <a:ea typeface="Heiti TC Light"/>
                        <a:cs typeface="Heiti TC Light"/>
                        <a:sym typeface="微軟正黑體"/>
                      </a:endParaRP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</a:tr>
              <a:tr h="295099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設計套裝</a:t>
                      </a:r>
                      <a:endParaRPr lang="en-US" sz="1400" dirty="0" smtClean="0">
                        <a:latin typeface="+mn-lt"/>
                        <a:ea typeface="Heiti TC Light"/>
                        <a:cs typeface="Heiti TC Light"/>
                        <a:sym typeface="微軟正黑體"/>
                      </a:endParaRPr>
                    </a:p>
                    <a:p>
                      <a:pPr lvl="0" algn="l">
                        <a:defRPr sz="1800" b="0" i="0"/>
                      </a:pPr>
                      <a:r>
                        <a:rPr lang="en-US" sz="1200" dirty="0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DESIGN PACKAGE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>
                        <a:latin typeface="+mn-lt"/>
                        <a:ea typeface="Heiti TC Light"/>
                        <a:cs typeface="Heiti TC Light"/>
                      </a:endParaRP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>
                          <a:latin typeface="+mn-lt"/>
                          <a:ea typeface="Heiti TC Light"/>
                          <a:cs typeface="Heiti TC Light"/>
                        </a:rPr>
                        <a:t>50 BV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</a:tr>
              <a:tr h="47432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 i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社群媒體管理</a:t>
                      </a:r>
                      <a:r>
                        <a:rPr lang="en-US" sz="1400" b="1" i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SOCIAL</a:t>
                      </a:r>
                      <a:r>
                        <a:rPr lang="en-US" sz="1400" b="1" i="1" dirty="0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 MEDIA MANAGEMENT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</a:rPr>
                        <a:t>HK$117/</a:t>
                      </a: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</a:rPr>
                        <a:t>20 BV/</a:t>
                      </a: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</a:tr>
              <a:tr h="47432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優質臉書廣告</a:t>
                      </a:r>
                      <a:r>
                        <a:rPr lang="en-US" sz="1200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PREMIUM</a:t>
                      </a:r>
                      <a:r>
                        <a:rPr lang="en-US" sz="1200" dirty="0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 FACEBOOK ADVERTISING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>
                          <a:latin typeface="+mn-lt"/>
                          <a:ea typeface="Heiti TC Light"/>
                          <a:cs typeface="Heiti TC Light"/>
                        </a:rPr>
                        <a:t>HK$79/</a:t>
                      </a:r>
                      <a:r>
                        <a:rPr sz="140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>
                          <a:latin typeface="+mn-lt"/>
                          <a:ea typeface="Heiti TC Light"/>
                          <a:cs typeface="Heiti TC Light"/>
                        </a:rPr>
                        <a:t>15 BV/</a:t>
                      </a:r>
                      <a:r>
                        <a:rPr sz="140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</a:tr>
              <a:tr h="47432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 i="1" dirty="0" err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基本</a:t>
                      </a:r>
                      <a:r>
                        <a:rPr sz="1400" b="1" i="1" dirty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 </a:t>
                      </a:r>
                      <a:r>
                        <a:rPr sz="1400" b="1" i="1" dirty="0" err="1" smtClean="0">
                          <a:latin typeface="+mn-lt"/>
                          <a:ea typeface="Heiti TC Light"/>
                          <a:cs typeface="Heiti TC Light"/>
                        </a:rPr>
                        <a:t>GOOGLE</a:t>
                      </a:r>
                      <a:r>
                        <a:rPr sz="1400" b="1" i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廣告</a:t>
                      </a:r>
                      <a:r>
                        <a:rPr lang="en-US" sz="1200" b="1" i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BASIC</a:t>
                      </a:r>
                      <a:r>
                        <a:rPr lang="en-US" sz="1200" b="1" i="1" dirty="0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 GOOGLE ADVERTISING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b="1" i="1">
                          <a:latin typeface="+mn-lt"/>
                          <a:ea typeface="Heiti TC Light"/>
                          <a:cs typeface="Heiti TC Light"/>
                        </a:rPr>
                        <a:t>HK$185</a:t>
                      </a: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</a:rPr>
                        <a:t>/</a:t>
                      </a: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</a:rPr>
                        <a:t>24 BV/</a:t>
                      </a: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</a:tr>
              <a:tr h="412331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總銷售利潤</a:t>
                      </a:r>
                      <a:r>
                        <a:rPr lang="en-US" sz="1400" b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TOTAL</a:t>
                      </a:r>
                      <a:r>
                        <a:rPr lang="en-US" sz="1400" b="1" dirty="0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 INITIAL SALE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>
                          <a:latin typeface="+mn-lt"/>
                          <a:ea typeface="Heiti TC Light"/>
                          <a:cs typeface="Heiti TC Light"/>
                        </a:rPr>
                        <a:t>HK$8,181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b="1">
                          <a:latin typeface="+mn-lt"/>
                          <a:ea typeface="Heiti TC Light"/>
                          <a:cs typeface="Heiti TC Light"/>
                        </a:rPr>
                        <a:t>339 BV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</a:tr>
              <a:tr h="4743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sz="1400" b="1" i="1" dirty="0" err="1" smtClean="0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總循環點數</a:t>
                      </a:r>
                      <a:r>
                        <a:rPr lang="en-US" sz="1400" b="1" dirty="0" err="1" smtClean="0">
                          <a:latin typeface="+mn-lt"/>
                          <a:ea typeface="Heiti TC Light"/>
                          <a:cs typeface="Heiti TC Light"/>
                        </a:rPr>
                        <a:t>TOTAL</a:t>
                      </a:r>
                      <a:r>
                        <a:rPr lang="en-US" sz="1400" b="1" dirty="0" smtClean="0">
                          <a:latin typeface="+mn-lt"/>
                          <a:ea typeface="Heiti TC Light"/>
                          <a:cs typeface="Heiti TC Light"/>
                        </a:rPr>
                        <a:t> RECURRING</a:t>
                      </a: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/>
                      </a:pPr>
                      <a:r>
                        <a:rPr b="1" i="1">
                          <a:latin typeface="+mn-lt"/>
                          <a:ea typeface="Heiti TC Light"/>
                          <a:cs typeface="Heiti TC Light"/>
                        </a:rPr>
                        <a:t>HK$381</a:t>
                      </a: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</a:rPr>
                        <a:t>/</a:t>
                      </a:r>
                      <a:r>
                        <a:rPr sz="1400" b="1" i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  <a:endParaRPr sz="1400" b="1" i="1">
                        <a:latin typeface="+mn-lt"/>
                        <a:ea typeface="Heiti TC Light"/>
                        <a:cs typeface="Heiti TC Light"/>
                      </a:endParaRP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/>
                      </a:pPr>
                      <a:r>
                        <a:rPr sz="1400" b="1" i="1" dirty="0">
                          <a:latin typeface="+mn-lt"/>
                          <a:ea typeface="Heiti TC Light"/>
                          <a:cs typeface="Heiti TC Light"/>
                        </a:rPr>
                        <a:t>89 BV/ </a:t>
                      </a:r>
                      <a:r>
                        <a:rPr sz="1400" b="1" i="1" dirty="0" err="1">
                          <a:latin typeface="+mn-lt"/>
                          <a:ea typeface="Heiti TC Light"/>
                          <a:cs typeface="Heiti TC Light"/>
                          <a:sym typeface="微軟正黑體"/>
                        </a:rPr>
                        <a:t>每月</a:t>
                      </a:r>
                      <a:endParaRPr sz="1400" b="1" i="1" dirty="0">
                        <a:latin typeface="+mn-lt"/>
                        <a:ea typeface="Heiti TC Light"/>
                        <a:cs typeface="Heiti TC Light"/>
                      </a:endParaRPr>
                    </a:p>
                  </a:txBody>
                  <a:tcPr marL="60960" marR="60960" horzOverflow="overflow">
                    <a:lnL w="12700">
                      <a:solidFill>
                        <a:srgbClr val="595959"/>
                      </a:solidFill>
                      <a:round/>
                    </a:lnL>
                    <a:lnR w="12700">
                      <a:solidFill>
                        <a:srgbClr val="595959"/>
                      </a:solidFill>
                      <a:round/>
                    </a:lnR>
                    <a:lnT w="12700">
                      <a:solidFill>
                        <a:srgbClr val="595959"/>
                      </a:solidFill>
                      <a:round/>
                    </a:lnT>
                    <a:lnB w="12700">
                      <a:solidFill>
                        <a:srgbClr val="595959"/>
                      </a:solidFill>
                      <a:round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3221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Shape 194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2800"/>
              <a:t>15</a:t>
            </a:r>
            <a:r>
              <a:rPr sz="2800">
                <a:latin typeface="微軟正黑體"/>
                <a:ea typeface="微軟正黑體"/>
                <a:cs typeface="微軟正黑體"/>
                <a:sym typeface="微軟正黑體"/>
              </a:rPr>
              <a:t>分鐘諮詢表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" name="image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891" y="1404139"/>
            <a:ext cx="2929109" cy="292911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946" name="image2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8871" y="1404142"/>
            <a:ext cx="2929111" cy="292910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947" name="image2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2280" y="1404140"/>
            <a:ext cx="2908949" cy="290894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95400" y="246043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Heiti TC Light"/>
                <a:cs typeface="Heiti TC Light"/>
              </a:rPr>
              <a:t>15</a:t>
            </a:r>
            <a:r>
              <a:rPr lang="zh-TW" altLang="en-US" sz="2800" dirty="0" smtClean="0">
                <a:ea typeface="Heiti TC Light"/>
                <a:cs typeface="Heiti TC Light"/>
              </a:rPr>
              <a:t>分鐘諮詢</a:t>
            </a:r>
            <a:endParaRPr lang="en-US" altLang="zh-TW" sz="2800" dirty="0" smtClean="0">
              <a:ea typeface="Heiti TC Light"/>
              <a:cs typeface="Heiti TC Light"/>
            </a:endParaRPr>
          </a:p>
          <a:p>
            <a:pPr algn="ctr"/>
            <a:r>
              <a:rPr lang="en-US" sz="2800" dirty="0" smtClean="0">
                <a:ea typeface="Heiti TC Light"/>
                <a:cs typeface="Heiti TC Light"/>
              </a:rPr>
              <a:t>15 Minutes Consultation</a:t>
            </a:r>
            <a:endParaRPr lang="en-US" sz="2800" dirty="0"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54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2" name="Group 1952"/>
          <p:cNvGrpSpPr/>
          <p:nvPr/>
        </p:nvGrpSpPr>
        <p:grpSpPr>
          <a:xfrm>
            <a:off x="21537" y="609423"/>
            <a:ext cx="2426684" cy="1200327"/>
            <a:chOff x="0" y="-10524"/>
            <a:chExt cx="1820012" cy="1200324"/>
          </a:xfrm>
        </p:grpSpPr>
        <p:sp>
          <p:nvSpPr>
            <p:cNvPr id="1949" name="Shape 1949"/>
            <p:cNvSpPr/>
            <p:nvPr/>
          </p:nvSpPr>
          <p:spPr>
            <a:xfrm>
              <a:off x="0" y="0"/>
              <a:ext cx="1820012" cy="929592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outerShdw blurRad="50800" dist="38100" dir="8100000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Heiti TC Light"/>
                <a:ea typeface="Heiti TC Light"/>
                <a:cs typeface="Heiti TC Light"/>
              </a:endParaRPr>
            </a:p>
          </p:txBody>
        </p:sp>
        <p:sp>
          <p:nvSpPr>
            <p:cNvPr id="1950" name="Shape 1950"/>
            <p:cNvSpPr/>
            <p:nvPr/>
          </p:nvSpPr>
          <p:spPr>
            <a:xfrm>
              <a:off x="600924" y="-10524"/>
              <a:ext cx="1219088" cy="1200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378">
                <a:defRPr b="1" cap="all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 b="0" cap="none">
                  <a:solidFill>
                    <a:srgbClr val="000000"/>
                  </a:solidFill>
                </a:defRPr>
              </a:pPr>
              <a:r>
                <a:rPr b="1" cap="all" dirty="0" err="1" smtClean="0">
                  <a:solidFill>
                    <a:schemeClr val="bg1"/>
                  </a:solidFill>
                  <a:latin typeface="Heiti TC Light"/>
                  <a:ea typeface="Heiti TC Light"/>
                  <a:cs typeface="Heiti TC Light"/>
                </a:rPr>
                <a:t>產品專員</a:t>
              </a:r>
              <a:r>
                <a:rPr lang="en-US" dirty="0" err="1">
                  <a:solidFill>
                    <a:schemeClr val="bg1"/>
                  </a:solidFill>
                  <a:latin typeface="Heiti TC Light"/>
                  <a:ea typeface="Heiti TC Light"/>
                  <a:cs typeface="Heiti TC Light"/>
                </a:rPr>
                <a:t>Product</a:t>
              </a:r>
              <a:r>
                <a:rPr lang="en-US" dirty="0">
                  <a:solidFill>
                    <a:schemeClr val="bg1"/>
                  </a:solidFill>
                  <a:latin typeface="Heiti TC Light"/>
                  <a:ea typeface="Heiti TC Light"/>
                  <a:cs typeface="Heiti TC Light"/>
                </a:rPr>
                <a:t> Specialist</a:t>
              </a:r>
            </a:p>
            <a:p>
              <a:pPr lvl="0">
                <a:defRPr b="0" cap="none">
                  <a:solidFill>
                    <a:srgbClr val="000000"/>
                  </a:solidFill>
                </a:defRPr>
              </a:pPr>
              <a:endParaRPr b="1" cap="all" dirty="0">
                <a:solidFill>
                  <a:schemeClr val="bg1"/>
                </a:solidFill>
                <a:latin typeface="Heiti TC Light"/>
                <a:ea typeface="Heiti TC Light"/>
                <a:cs typeface="Heiti TC Light"/>
              </a:endParaRPr>
            </a:p>
          </p:txBody>
        </p:sp>
        <p:pic>
          <p:nvPicPr>
            <p:cNvPr id="1951" name="image29.png" descr="C:\Users\USER\Downloads\important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7717" y="170336"/>
              <a:ext cx="433048" cy="457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6" name="Group 1956"/>
          <p:cNvGrpSpPr/>
          <p:nvPr/>
        </p:nvGrpSpPr>
        <p:grpSpPr>
          <a:xfrm>
            <a:off x="5604" y="2057222"/>
            <a:ext cx="2442619" cy="1200328"/>
            <a:chOff x="-1" y="-8238"/>
            <a:chExt cx="1831962" cy="1200326"/>
          </a:xfrm>
        </p:grpSpPr>
        <p:sp>
          <p:nvSpPr>
            <p:cNvPr id="1953" name="Shape 1953"/>
            <p:cNvSpPr/>
            <p:nvPr/>
          </p:nvSpPr>
          <p:spPr>
            <a:xfrm>
              <a:off x="-1" y="-1"/>
              <a:ext cx="1831962" cy="907967"/>
            </a:xfrm>
            <a:prstGeom prst="rect">
              <a:avLst/>
            </a:prstGeom>
            <a:solidFill>
              <a:srgbClr val="E46C0A"/>
            </a:solidFill>
            <a:ln w="12700" cap="flat">
              <a:noFill/>
              <a:miter lim="400000"/>
            </a:ln>
            <a:effectLst>
              <a:outerShdw blurRad="50800" dist="38100" dir="8100000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Heiti TC Light"/>
                <a:ea typeface="Heiti TC Light"/>
                <a:cs typeface="Heiti TC Light"/>
              </a:endParaRPr>
            </a:p>
          </p:txBody>
        </p:sp>
        <p:sp>
          <p:nvSpPr>
            <p:cNvPr id="1954" name="Shape 1954"/>
            <p:cNvSpPr/>
            <p:nvPr/>
          </p:nvSpPr>
          <p:spPr>
            <a:xfrm>
              <a:off x="600205" y="-8238"/>
              <a:ext cx="1138664" cy="1200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378">
                <a:defRPr b="1" cap="all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 b="0" cap="none">
                  <a:solidFill>
                    <a:srgbClr val="000000"/>
                  </a:solidFill>
                </a:defRPr>
              </a:pPr>
              <a:r>
                <a:rPr b="1" cap="all" dirty="0" err="1" smtClean="0">
                  <a:solidFill>
                    <a:schemeClr val="bg1"/>
                  </a:solidFill>
                  <a:latin typeface="Heiti TC Light"/>
                  <a:ea typeface="Heiti TC Light"/>
                  <a:cs typeface="Heiti TC Light"/>
                </a:rPr>
                <a:t>顧客支援</a:t>
              </a:r>
              <a:r>
                <a:rPr lang="en-US" dirty="0" err="1">
                  <a:solidFill>
                    <a:schemeClr val="bg1"/>
                  </a:solidFill>
                  <a:latin typeface="Heiti TC Light"/>
                  <a:ea typeface="Heiti TC Light"/>
                  <a:cs typeface="Heiti TC Light"/>
                </a:rPr>
                <a:t>CUSTOMER</a:t>
              </a:r>
              <a:r>
                <a:rPr lang="en-US" dirty="0">
                  <a:solidFill>
                    <a:schemeClr val="bg1"/>
                  </a:solidFill>
                  <a:latin typeface="Heiti TC Light"/>
                  <a:ea typeface="Heiti TC Light"/>
                  <a:cs typeface="Heiti TC Light"/>
                </a:rPr>
                <a:t> CARE</a:t>
              </a:r>
            </a:p>
            <a:p>
              <a:pPr lvl="0">
                <a:defRPr b="0" cap="none">
                  <a:solidFill>
                    <a:srgbClr val="000000"/>
                  </a:solidFill>
                </a:defRPr>
              </a:pPr>
              <a:endParaRPr b="1" cap="all" dirty="0">
                <a:solidFill>
                  <a:schemeClr val="bg1"/>
                </a:solidFill>
                <a:latin typeface="Heiti TC Light"/>
                <a:ea typeface="Heiti TC Light"/>
                <a:cs typeface="Heiti TC Light"/>
              </a:endParaRPr>
            </a:p>
          </p:txBody>
        </p:sp>
        <p:pic>
          <p:nvPicPr>
            <p:cNvPr id="1955" name="image30.png" descr="C:\Users\USER\Downloads\call37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417" y="216301"/>
              <a:ext cx="479366" cy="513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9" name="Group 1959"/>
          <p:cNvGrpSpPr/>
          <p:nvPr/>
        </p:nvGrpSpPr>
        <p:grpSpPr>
          <a:xfrm>
            <a:off x="-2" y="3456905"/>
            <a:ext cx="2448226" cy="1229573"/>
            <a:chOff x="-1" y="0"/>
            <a:chExt cx="1836167" cy="1229570"/>
          </a:xfrm>
        </p:grpSpPr>
        <p:sp>
          <p:nvSpPr>
            <p:cNvPr id="1957" name="Shape 1957"/>
            <p:cNvSpPr/>
            <p:nvPr/>
          </p:nvSpPr>
          <p:spPr>
            <a:xfrm>
              <a:off x="-1" y="0"/>
              <a:ext cx="1836167" cy="946182"/>
            </a:xfrm>
            <a:prstGeom prst="rect">
              <a:avLst/>
            </a:prstGeom>
            <a:solidFill>
              <a:srgbClr val="31859C"/>
            </a:solidFill>
            <a:ln w="12700" cap="flat">
              <a:noFill/>
              <a:miter lim="400000"/>
            </a:ln>
            <a:effectLst>
              <a:outerShdw blurRad="50800" dist="38100" dir="8100000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Heiti TC Light"/>
                <a:ea typeface="Heiti TC Light"/>
                <a:cs typeface="Heiti TC Light"/>
              </a:endParaRPr>
            </a:p>
          </p:txBody>
        </p:sp>
        <p:sp>
          <p:nvSpPr>
            <p:cNvPr id="1958" name="Shape 1958"/>
            <p:cNvSpPr/>
            <p:nvPr/>
          </p:nvSpPr>
          <p:spPr>
            <a:xfrm>
              <a:off x="604578" y="29245"/>
              <a:ext cx="1197444" cy="120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378">
                <a:defRPr b="1" cap="all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 b="0" cap="none">
                  <a:solidFill>
                    <a:srgbClr val="000000"/>
                  </a:solidFill>
                </a:defRPr>
              </a:pPr>
              <a:r>
                <a:rPr b="1" cap="all" dirty="0" err="1" smtClean="0">
                  <a:solidFill>
                    <a:srgbClr val="FFFFFF"/>
                  </a:solidFill>
                  <a:latin typeface="Heiti TC Light"/>
                  <a:ea typeface="Heiti TC Light"/>
                  <a:cs typeface="Heiti TC Light"/>
                </a:rPr>
                <a:t>設計中心</a:t>
              </a:r>
              <a:endParaRPr lang="en-US" b="1" cap="all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endParaRPr>
            </a:p>
            <a:p>
              <a:pPr>
                <a:defRPr b="0" cap="none">
                  <a:solidFill>
                    <a:srgbClr val="000000"/>
                  </a:solidFill>
                </a:defRPr>
              </a:pPr>
              <a:r>
                <a:rPr lang="en-US" dirty="0">
                  <a:solidFill>
                    <a:prstClr val="white"/>
                  </a:solidFill>
                  <a:latin typeface="Heiti TC Light"/>
                  <a:ea typeface="Heiti TC Light"/>
                  <a:cs typeface="Heiti TC Light"/>
                </a:rPr>
                <a:t>SPECIAL</a:t>
              </a:r>
              <a:br>
                <a:rPr lang="en-US" dirty="0">
                  <a:solidFill>
                    <a:prstClr val="white"/>
                  </a:solidFill>
                  <a:latin typeface="Heiti TC Light"/>
                  <a:ea typeface="Heiti TC Light"/>
                  <a:cs typeface="Heiti TC Light"/>
                </a:rPr>
              </a:br>
              <a:r>
                <a:rPr lang="en-US" dirty="0">
                  <a:solidFill>
                    <a:prstClr val="white"/>
                  </a:solidFill>
                  <a:latin typeface="Heiti TC Light"/>
                  <a:ea typeface="Heiti TC Light"/>
                  <a:cs typeface="Heiti TC Light"/>
                </a:rPr>
                <a:t>TEAMS</a:t>
              </a:r>
            </a:p>
            <a:p>
              <a:pPr lvl="0">
                <a:defRPr b="0" cap="none">
                  <a:solidFill>
                    <a:srgbClr val="000000"/>
                  </a:solidFill>
                </a:defRPr>
              </a:pPr>
              <a:endParaRPr b="1" cap="all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endParaRPr>
            </a:p>
          </p:txBody>
        </p:sp>
      </p:grpSp>
      <p:pic>
        <p:nvPicPr>
          <p:cNvPr id="1960" name="image31.png" descr="C:\Users\USER\Downloads\website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28" y="3609314"/>
            <a:ext cx="798624" cy="641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1" name="image2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77242" y="1019072"/>
            <a:ext cx="3148329" cy="305683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962" name="image23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57070" y="1019072"/>
            <a:ext cx="3149461" cy="305683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5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95600" y="1428750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Frances Siu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15894" y="2282830"/>
            <a:ext cx="5903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資深主管經</a:t>
            </a:r>
            <a:r>
              <a:rPr lang="zh-TW" altLang="en-US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理級</a:t>
            </a:r>
            <a: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Senior Master </a:t>
            </a:r>
            <a:r>
              <a:rPr lang="en-US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Coordinator </a:t>
            </a:r>
            <a:endParaRPr lang="en-US" sz="32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96843" y="3543300"/>
            <a:ext cx="5496502" cy="7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HK$23,000</a:t>
            </a:r>
            <a:endParaRPr lang="en-US" alt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HK$23,000 </a:t>
            </a:r>
            <a:r>
              <a:rPr lang="en-US" sz="2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in 4 Commission weeks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350" y="66301"/>
            <a:ext cx="7577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網路中心開拓無限盈利潛力</a:t>
            </a:r>
            <a:endParaRPr lang="en-US" altLang="zh-TW" sz="4000" b="1" dirty="0" smtClean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Profitable Possibilities with </a:t>
            </a:r>
            <a:r>
              <a:rPr lang="en-US" altLang="zh-TW" sz="3200" b="1" dirty="0" err="1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WebCenter</a:t>
            </a:r>
            <a:endParaRPr lang="en-US" sz="32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44577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港超連鎖店主的</a:t>
            </a:r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,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nor 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are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32" y="1380686"/>
            <a:ext cx="2041868" cy="30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" name="image32.jpg"/>
          <p:cNvPicPr/>
          <p:nvPr/>
        </p:nvPicPr>
        <p:blipFill>
          <a:blip r:embed="rId2">
            <a:extLst/>
          </a:blip>
          <a:srcRect l="35159" t="35083" b="15308"/>
          <a:stretch>
            <a:fillRect/>
          </a:stretch>
        </p:blipFill>
        <p:spPr>
          <a:xfrm>
            <a:off x="-1" y="24431"/>
            <a:ext cx="9144001" cy="3712846"/>
          </a:xfrm>
          <a:prstGeom prst="rect">
            <a:avLst/>
          </a:prstGeom>
          <a:ln w="12700">
            <a:miter lim="400000"/>
          </a:ln>
        </p:spPr>
      </p:pic>
      <p:sp>
        <p:nvSpPr>
          <p:cNvPr id="1965" name="Shape 1965"/>
          <p:cNvSpPr/>
          <p:nvPr/>
        </p:nvSpPr>
        <p:spPr>
          <a:xfrm>
            <a:off x="-12358" y="0"/>
            <a:ext cx="9144001" cy="3737278"/>
          </a:xfrm>
          <a:prstGeom prst="rect">
            <a:avLst/>
          </a:prstGeom>
          <a:solidFill>
            <a:srgbClr val="000000">
              <a:alpha val="69000"/>
            </a:srgbClr>
          </a:solidFill>
          <a:ln>
            <a:solidFill>
              <a:srgbClr val="09588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685800"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966" name="Shape 1966"/>
          <p:cNvSpPr/>
          <p:nvPr/>
        </p:nvSpPr>
        <p:spPr>
          <a:xfrm>
            <a:off x="1219200" y="361950"/>
            <a:ext cx="6718217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685800">
              <a:spcBef>
                <a:spcPts val="600"/>
              </a:spcBef>
            </a:pPr>
            <a:r>
              <a:rPr sz="32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來看看這個驚人的成果</a:t>
            </a:r>
            <a:r>
              <a:rPr sz="32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:</a:t>
            </a:r>
            <a:r>
              <a:rPr lang="en-US" sz="32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 </a:t>
            </a:r>
            <a:endParaRPr lang="en-US" sz="3200" b="1" dirty="0" smtClean="0">
              <a:solidFill>
                <a:srgbClr val="FFFFFF"/>
              </a:solidFill>
              <a:latin typeface="Heiti TC Light"/>
              <a:ea typeface="Heiti TC Light"/>
              <a:cs typeface="Heiti TC Light"/>
              <a:sym typeface="Century Gothic"/>
            </a:endParaRPr>
          </a:p>
          <a:p>
            <a:pPr lvl="0" algn="ctr" defTabSz="685800">
              <a:spcBef>
                <a:spcPts val="6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Take </a:t>
            </a:r>
            <a:r>
              <a:rPr lang="en-US" sz="2400" b="1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a look at this amazing achievement:</a:t>
            </a:r>
            <a:endParaRPr sz="2400" b="1" dirty="0">
              <a:solidFill>
                <a:srgbClr val="FFFFFF"/>
              </a:solidFill>
              <a:latin typeface="Heiti TC Light"/>
              <a:ea typeface="Heiti TC Light"/>
              <a:cs typeface="Heiti TC Light"/>
              <a:sym typeface="Century Gothic"/>
            </a:endParaRPr>
          </a:p>
        </p:txBody>
      </p:sp>
      <p:sp>
        <p:nvSpPr>
          <p:cNvPr id="1967" name="Shape 1967"/>
          <p:cNvSpPr/>
          <p:nvPr/>
        </p:nvSpPr>
        <p:spPr>
          <a:xfrm>
            <a:off x="152400" y="1581150"/>
            <a:ext cx="8763000" cy="199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964405" lvl="3" indent="-192881" defTabSz="685800">
              <a:spcBef>
                <a:spcPts val="3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網站銷售</a:t>
            </a: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11</a:t>
            </a:r>
            <a:r>
              <a:rPr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個</a:t>
            </a:r>
            <a:r>
              <a:rPr 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                                     11websites are sold</a:t>
            </a:r>
            <a:endParaRPr dirty="0">
              <a:solidFill>
                <a:srgbClr val="FFFFFF"/>
              </a:solidFill>
              <a:latin typeface="Heiti TC Light"/>
              <a:ea typeface="Heiti TC Light"/>
              <a:cs typeface="Heiti TC Light"/>
              <a:sym typeface="Century Gothic"/>
            </a:endParaRPr>
          </a:p>
          <a:p>
            <a:pPr marL="964405" lvl="3" indent="-192881" defTabSz="685800">
              <a:spcBef>
                <a:spcPts val="3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網站銷售金額</a:t>
            </a: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: </a:t>
            </a: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超過</a:t>
            </a:r>
            <a:r>
              <a:rPr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港幣</a:t>
            </a:r>
            <a:r>
              <a:rPr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15</a:t>
            </a:r>
            <a:r>
              <a:rPr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萬</a:t>
            </a:r>
            <a:r>
              <a:rPr lang="en-US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            Sales ammount:&gt;$150,000</a:t>
            </a:r>
            <a:endParaRPr dirty="0">
              <a:solidFill>
                <a:srgbClr val="FFFFFF"/>
              </a:solidFill>
              <a:latin typeface="Heiti TC Light"/>
              <a:ea typeface="Heiti TC Light"/>
              <a:cs typeface="Heiti TC Light"/>
              <a:sym typeface="Century Gothic"/>
            </a:endParaRPr>
          </a:p>
          <a:p>
            <a:pPr marL="964405" lvl="3" indent="-192881" defTabSz="685800">
              <a:spcBef>
                <a:spcPts val="3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網站零售利潤超過港幣12</a:t>
            </a:r>
            <a:r>
              <a:rPr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萬</a:t>
            </a:r>
            <a:r>
              <a:rPr lang="en-US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              Retial profit:&gt;HK $120,000 </a:t>
            </a:r>
            <a:endParaRPr dirty="0">
              <a:solidFill>
                <a:srgbClr val="FFFFFF"/>
              </a:solidFill>
              <a:latin typeface="Heiti TC Light"/>
              <a:ea typeface="Heiti TC Light"/>
              <a:cs typeface="Heiti TC Light"/>
              <a:sym typeface="Century Gothic"/>
            </a:endParaRPr>
          </a:p>
          <a:p>
            <a:pPr marL="964405" lvl="3" indent="-192881" defTabSz="685800">
              <a:spcBef>
                <a:spcPts val="3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美安產品銷售金額超過 港幣18</a:t>
            </a:r>
            <a:r>
              <a:rPr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萬</a:t>
            </a:r>
            <a:r>
              <a:rPr lang="en-US" dirty="0" smtClean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     Maproducts sales:&gt;180,000</a:t>
            </a:r>
            <a:endParaRPr dirty="0">
              <a:solidFill>
                <a:srgbClr val="FFFFFF"/>
              </a:solidFill>
              <a:latin typeface="Heiti TC Light"/>
              <a:ea typeface="Heiti TC Light"/>
              <a:cs typeface="Heiti TC Light"/>
              <a:sym typeface="Century Gothic"/>
            </a:endParaRPr>
          </a:p>
          <a:p>
            <a:pPr marL="964405" lvl="3" indent="-192881" defTabSz="685800">
              <a:spcBef>
                <a:spcPts val="3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個人以及團隊推薦新超連鎖</a:t>
            </a:r>
            <a:r>
              <a:rPr baseline="30000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Arial"/>
              </a:rPr>
              <a:t>®</a:t>
            </a: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店主</a:t>
            </a: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53</a:t>
            </a: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位</a:t>
            </a:r>
            <a:endParaRPr dirty="0">
              <a:solidFill>
                <a:srgbClr val="FFFFFF"/>
              </a:solidFill>
              <a:latin typeface="Heiti TC Light"/>
              <a:ea typeface="Heiti TC Light"/>
              <a:cs typeface="Heiti TC Light"/>
              <a:sym typeface="Century Gothic"/>
            </a:endParaRPr>
          </a:p>
          <a:p>
            <a:pPr marL="964405" lvl="3" indent="-192881" defTabSz="685800">
              <a:spcBef>
                <a:spcPts val="300"/>
              </a:spcBef>
              <a:buClr>
                <a:srgbClr val="FFFFFF"/>
              </a:buClr>
              <a:buSzPct val="100000"/>
              <a:buFont typeface="Wingdings"/>
              <a:buChar char="✓"/>
            </a:pP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網路中心整體業績成長</a:t>
            </a:r>
            <a:r>
              <a:rPr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Century Gothic"/>
              </a:rPr>
              <a:t>68%</a:t>
            </a:r>
          </a:p>
        </p:txBody>
      </p:sp>
      <p:sp>
        <p:nvSpPr>
          <p:cNvPr id="1968" name="Shape 1968"/>
          <p:cNvSpPr>
            <a:spLocks noGrp="1"/>
          </p:cNvSpPr>
          <p:nvPr>
            <p:ph type="ctrTitle"/>
          </p:nvPr>
        </p:nvSpPr>
        <p:spPr>
          <a:xfrm>
            <a:off x="685800" y="-13406"/>
            <a:ext cx="7772400" cy="1101725"/>
          </a:xfrm>
          <a:prstGeom prst="rect">
            <a:avLst/>
          </a:prstGeom>
        </p:spPr>
        <p:txBody>
          <a:bodyPr/>
          <a:lstStyle/>
          <a:p>
            <a:pPr lvl="0" algn="ctr">
              <a:defRPr sz="1800" cap="none">
                <a:solidFill>
                  <a:srgbClr val="000000"/>
                </a:solidFill>
              </a:defRPr>
            </a:pPr>
            <a:r>
              <a:rPr sz="2200" b="1" cap="all" dirty="0" smtClean="0">
                <a:solidFill>
                  <a:schemeClr val="bg1"/>
                </a:solidFill>
                <a:latin typeface="Heiti TC Light"/>
                <a:ea typeface="Heiti TC Light"/>
                <a:cs typeface="Heiti TC Light"/>
              </a:rPr>
              <a:t>美安</a:t>
            </a:r>
            <a:r>
              <a:rPr lang="zh-TW" altLang="en-US" sz="2200" b="1" cap="all" dirty="0" smtClean="0">
                <a:solidFill>
                  <a:schemeClr val="bg1"/>
                </a:solidFill>
                <a:latin typeface="Heiti TC Light"/>
                <a:ea typeface="Heiti TC Light"/>
                <a:cs typeface="Heiti TC Light"/>
              </a:rPr>
              <a:t>香港</a:t>
            </a:r>
            <a:r>
              <a:rPr sz="2200" b="1" cap="all" dirty="0" smtClean="0">
                <a:solidFill>
                  <a:schemeClr val="bg1"/>
                </a:solidFill>
                <a:latin typeface="Heiti TC Light"/>
                <a:ea typeface="Heiti TC Light"/>
                <a:cs typeface="Heiti TC Light"/>
              </a:rPr>
              <a:t>網路</a:t>
            </a:r>
            <a:r>
              <a:rPr sz="2200" b="1" cap="all" dirty="0">
                <a:solidFill>
                  <a:schemeClr val="bg1"/>
                </a:solidFill>
                <a:latin typeface="Heiti TC Light"/>
                <a:ea typeface="Heiti TC Light"/>
                <a:cs typeface="Heiti TC Light"/>
              </a:rPr>
              <a:t>中心90 天成功計畫</a:t>
            </a:r>
          </a:p>
        </p:txBody>
      </p:sp>
    </p:spTree>
    <p:extLst>
      <p:ext uri="{BB962C8B-B14F-4D97-AF65-F5344CB8AC3E}">
        <p14:creationId xmlns:p14="http://schemas.microsoft.com/office/powerpoint/2010/main" val="439639772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0" name="image3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4751" y="1213659"/>
            <a:ext cx="4178207" cy="2994599"/>
          </a:xfrm>
          <a:prstGeom prst="rect">
            <a:avLst/>
          </a:prstGeom>
          <a:ln w="12700">
            <a:miter lim="400000"/>
          </a:ln>
        </p:spPr>
      </p:pic>
      <p:sp>
        <p:nvSpPr>
          <p:cNvPr id="1971" name="Shape 1971"/>
          <p:cNvSpPr/>
          <p:nvPr/>
        </p:nvSpPr>
        <p:spPr>
          <a:xfrm>
            <a:off x="228600" y="279053"/>
            <a:ext cx="5838328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85800">
              <a:defRPr sz="2100" b="1" cap="all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2100" b="1" cap="all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如何利用競賽</a:t>
            </a:r>
            <a:r>
              <a:rPr sz="2100" b="1" cap="all" dirty="0" smtClean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升級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你</a:t>
            </a:r>
            <a:r>
              <a:rPr sz="2100" b="1" cap="all" dirty="0" smtClean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的</a:t>
            </a:r>
            <a:r>
              <a:rPr sz="2100" b="1" cap="all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事業</a:t>
            </a:r>
            <a:r>
              <a:rPr sz="2100" b="1" cap="all" dirty="0" smtClean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？</a:t>
            </a:r>
            <a:endParaRPr lang="en-US" sz="2100" b="1" cap="all" dirty="0" smtClean="0">
              <a:solidFill>
                <a:srgbClr val="404040"/>
              </a:solidFill>
              <a:latin typeface="Calibri"/>
              <a:ea typeface="Heiti TC Light"/>
              <a:cs typeface="Calibri"/>
            </a:endParaRPr>
          </a:p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lang="en-US" altLang="zh-TW" dirty="0" smtClean="0">
                <a:latin typeface="Calibri"/>
                <a:ea typeface="Heiti TC Light"/>
                <a:cs typeface="Calibri"/>
              </a:rPr>
              <a:t>Leverage the Contest to develop your business</a:t>
            </a:r>
            <a:endParaRPr sz="2100" b="1" cap="all" dirty="0">
              <a:solidFill>
                <a:srgbClr val="40404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972" name="Shape 1972"/>
          <p:cNvSpPr/>
          <p:nvPr/>
        </p:nvSpPr>
        <p:spPr>
          <a:xfrm>
            <a:off x="333870" y="1347052"/>
            <a:ext cx="4588549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685800">
              <a:spcBef>
                <a:spcPts val="400"/>
              </a:spcBef>
            </a:pP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>#WEBVOLUME CONTEST </a:t>
            </a:r>
          </a:p>
          <a:p>
            <a:pPr lvl="0" algn="ctr" defTabSz="685800">
              <a:spcBef>
                <a:spcPts val="400"/>
              </a:spcBef>
            </a:pP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網路中心積分競賽 </a:t>
            </a: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>3.0 </a:t>
            </a:r>
            <a:b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</a:br>
            <a:r>
              <a:rPr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將幫助</a:t>
            </a:r>
            <a:r>
              <a:rPr lang="zh-TW" altLang="en-US"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你</a:t>
            </a:r>
            <a:r>
              <a:rPr lang="en-US" altLang="zh-TW"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helps you</a:t>
            </a:r>
            <a:r>
              <a:rPr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>:</a:t>
            </a: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/>
            </a:r>
            <a:b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</a:br>
            <a:endParaRPr sz="1600" b="1" dirty="0">
              <a:solidFill>
                <a:srgbClr val="0070C0"/>
              </a:solidFill>
              <a:latin typeface="Calibri"/>
              <a:ea typeface="Heiti TC Light"/>
              <a:cs typeface="Calibri"/>
            </a:endParaRPr>
          </a:p>
          <a:p>
            <a:pPr marL="404812" lvl="1" indent="-190500" defTabSz="685800">
              <a:spcBef>
                <a:spcPts val="400"/>
              </a:spcBef>
              <a:buClr>
                <a:srgbClr val="0070C0"/>
              </a:buClr>
              <a:buSzPct val="100000"/>
              <a:buFont typeface="Wingdings"/>
              <a:buChar char="✓"/>
            </a:pP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銷售更多</a:t>
            </a:r>
            <a:r>
              <a:rPr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網站</a:t>
            </a:r>
            <a:r>
              <a:rPr lang="en-US"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sell more websites</a:t>
            </a:r>
            <a:endParaRPr sz="1600" b="1" dirty="0">
              <a:solidFill>
                <a:srgbClr val="0070C0"/>
              </a:solidFill>
              <a:latin typeface="Calibri"/>
              <a:ea typeface="Heiti TC Light"/>
              <a:cs typeface="Calibri"/>
            </a:endParaRPr>
          </a:p>
          <a:p>
            <a:pPr marL="404812" lvl="1" indent="-190500" defTabSz="685800">
              <a:spcBef>
                <a:spcPts val="400"/>
              </a:spcBef>
              <a:buClr>
                <a:srgbClr val="0070C0"/>
              </a:buClr>
              <a:buSzPct val="100000"/>
              <a:buFont typeface="Wingdings"/>
              <a:buChar char="✓"/>
            </a:pP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推薦更多超連鎖店</a:t>
            </a:r>
            <a:r>
              <a:rPr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主</a:t>
            </a:r>
            <a:r>
              <a:rPr lang="en-US"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 recruit more UFOs</a:t>
            </a:r>
            <a:endParaRPr sz="1600" b="1" dirty="0">
              <a:solidFill>
                <a:srgbClr val="0070C0"/>
              </a:solidFill>
              <a:latin typeface="Calibri"/>
              <a:ea typeface="Heiti TC Light"/>
              <a:cs typeface="Calibri"/>
            </a:endParaRPr>
          </a:p>
          <a:p>
            <a:pPr marL="404812" lvl="1" indent="-190500" defTabSz="685800">
              <a:spcBef>
                <a:spcPts val="400"/>
              </a:spcBef>
              <a:buClr>
                <a:srgbClr val="0070C0"/>
              </a:buClr>
              <a:buSzPct val="100000"/>
              <a:buFont typeface="Wingdings"/>
              <a:buChar char="✓"/>
            </a:pP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帶領更多夥伴參加</a:t>
            </a: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>2015</a:t>
            </a: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年美安國際年</a:t>
            </a:r>
            <a:r>
              <a:rPr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會</a:t>
            </a:r>
            <a:endParaRPr lang="en-US" sz="1600" b="1" dirty="0" smtClean="0">
              <a:solidFill>
                <a:srgbClr val="0070C0"/>
              </a:solidFill>
              <a:latin typeface="Calibri"/>
              <a:ea typeface="Heiti TC Light"/>
              <a:cs typeface="Calibri"/>
              <a:sym typeface="微軟正黑體"/>
            </a:endParaRPr>
          </a:p>
          <a:p>
            <a:pPr marL="214312" lvl="1" defTabSz="685800">
              <a:spcBef>
                <a:spcPts val="400"/>
              </a:spcBef>
              <a:buClr>
                <a:srgbClr val="0070C0"/>
              </a:buClr>
              <a:buSzPct val="100000"/>
            </a:pPr>
            <a:r>
              <a:rPr lang="en-US"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Attend the MAIC2015 with more partners</a:t>
            </a:r>
            <a:endParaRPr sz="1600" b="1" dirty="0">
              <a:solidFill>
                <a:srgbClr val="0070C0"/>
              </a:solidFill>
              <a:latin typeface="Calibri"/>
              <a:ea typeface="Heiti TC Light"/>
              <a:cs typeface="Calibri"/>
            </a:endParaRPr>
          </a:p>
          <a:p>
            <a:pPr marL="404812" lvl="1" indent="-190500" defTabSz="685800">
              <a:spcBef>
                <a:spcPts val="400"/>
              </a:spcBef>
              <a:buClr>
                <a:srgbClr val="0070C0"/>
              </a:buClr>
              <a:buSzPct val="100000"/>
              <a:buFont typeface="Wingdings"/>
              <a:buChar char="✓"/>
            </a:pPr>
            <a:r>
              <a:rPr sz="1600" b="1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銷售更多新產品</a:t>
            </a:r>
            <a:r>
              <a:rPr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>!</a:t>
            </a:r>
            <a:r>
              <a:rPr lang="en-US" sz="1600" b="1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> sell new products more!</a:t>
            </a:r>
            <a:endParaRPr sz="1600" b="1" dirty="0">
              <a:solidFill>
                <a:srgbClr val="0070C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973" name="Shape 1973"/>
          <p:cNvSpPr/>
          <p:nvPr/>
        </p:nvSpPr>
        <p:spPr>
          <a:xfrm>
            <a:off x="208460" y="4328391"/>
            <a:ext cx="483936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/>
            </a:lvl1pPr>
          </a:lstStyle>
          <a:p>
            <a:pPr lvl="0">
              <a:defRPr u="none"/>
            </a:pPr>
            <a:r>
              <a:rPr u="sng">
                <a:latin typeface="Calibri"/>
                <a:ea typeface="Heiti TC Light"/>
                <a:cs typeface="Calibri"/>
              </a:rPr>
              <a:t>WEBVOLUMECONTEST.COM </a:t>
            </a:r>
          </a:p>
        </p:txBody>
      </p:sp>
    </p:spTree>
    <p:extLst>
      <p:ext uri="{BB962C8B-B14F-4D97-AF65-F5344CB8AC3E}">
        <p14:creationId xmlns:p14="http://schemas.microsoft.com/office/powerpoint/2010/main" val="107421743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/>
          <p:nvPr/>
        </p:nvSpPr>
        <p:spPr>
          <a:xfrm>
            <a:off x="410782" y="4507030"/>
            <a:ext cx="832852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342892">
              <a:defRPr sz="1600" u="sng"/>
            </a:lvl1pPr>
          </a:lstStyle>
          <a:p>
            <a:pPr lvl="0">
              <a:defRPr sz="1800" u="none"/>
            </a:pPr>
            <a:r>
              <a:rPr sz="1600" u="sng"/>
              <a:t>WEBVOLUMECONTEST.COM </a:t>
            </a:r>
          </a:p>
        </p:txBody>
      </p:sp>
      <p:sp>
        <p:nvSpPr>
          <p:cNvPr id="1976" name="Shape 1976"/>
          <p:cNvSpPr/>
          <p:nvPr/>
        </p:nvSpPr>
        <p:spPr>
          <a:xfrm>
            <a:off x="2326104" y="272147"/>
            <a:ext cx="452654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514350"/>
            <a:r>
              <a:rPr sz="3200" b="1" cap="all" dirty="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超值獎項</a:t>
            </a:r>
            <a:r>
              <a:rPr sz="3200" b="1" cap="all" dirty="0" smtClean="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!</a:t>
            </a:r>
            <a:r>
              <a:rPr lang="en-US" sz="3200" b="1" cap="all" dirty="0" smtClean="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Prizes</a:t>
            </a:r>
            <a:endParaRPr sz="3200" b="1" cap="all" dirty="0">
              <a:solidFill>
                <a:srgbClr val="404040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977" name="image3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680" y="1322139"/>
            <a:ext cx="2192425" cy="10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image3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6527" y="1211843"/>
            <a:ext cx="1409260" cy="1357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image3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8397" y="1295861"/>
            <a:ext cx="2692584" cy="1273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0" name="image4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4026" y="1472837"/>
            <a:ext cx="1241253" cy="587013"/>
          </a:xfrm>
          <a:prstGeom prst="rect">
            <a:avLst/>
          </a:prstGeom>
          <a:ln w="12700">
            <a:miter lim="400000"/>
          </a:ln>
        </p:spPr>
      </p:pic>
      <p:sp>
        <p:nvSpPr>
          <p:cNvPr id="1981" name="Shape 1981"/>
          <p:cNvSpPr/>
          <p:nvPr/>
        </p:nvSpPr>
        <p:spPr>
          <a:xfrm flipH="1">
            <a:off x="2961797" y="1320355"/>
            <a:ext cx="1" cy="2792832"/>
          </a:xfrm>
          <a:prstGeom prst="line">
            <a:avLst/>
          </a:prstGeom>
          <a:ln>
            <a:solidFill>
              <a:srgbClr val="46AAC4"/>
            </a:solidFill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1984" name="Group 1984"/>
          <p:cNvGrpSpPr/>
          <p:nvPr/>
        </p:nvGrpSpPr>
        <p:grpSpPr>
          <a:xfrm>
            <a:off x="1146" y="915338"/>
            <a:ext cx="2974024" cy="369975"/>
            <a:chOff x="0" y="-1"/>
            <a:chExt cx="2230517" cy="369974"/>
          </a:xfrm>
        </p:grpSpPr>
        <p:sp>
          <p:nvSpPr>
            <p:cNvPr id="1982" name="Shape 1982"/>
            <p:cNvSpPr/>
            <p:nvPr/>
          </p:nvSpPr>
          <p:spPr>
            <a:xfrm>
              <a:off x="0" y="-1"/>
              <a:ext cx="2230517" cy="369974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>
              <a:reflection stA="63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514350">
                <a:def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/>
            </a:p>
          </p:txBody>
        </p:sp>
        <p:sp>
          <p:nvSpPr>
            <p:cNvPr id="1983" name="Shape 1983"/>
            <p:cNvSpPr/>
            <p:nvPr/>
          </p:nvSpPr>
          <p:spPr>
            <a:xfrm>
              <a:off x="0" y="61875"/>
              <a:ext cx="2230517" cy="246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1" indent="646494" defTabSz="514350"/>
              <a:r>
                <a: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rPr>
                <a:t>     頭獎</a:t>
              </a:r>
            </a:p>
          </p:txBody>
        </p:sp>
      </p:grpSp>
      <p:grpSp>
        <p:nvGrpSpPr>
          <p:cNvPr id="1987" name="Group 1987"/>
          <p:cNvGrpSpPr/>
          <p:nvPr/>
        </p:nvGrpSpPr>
        <p:grpSpPr>
          <a:xfrm>
            <a:off x="2975166" y="915338"/>
            <a:ext cx="3199763" cy="369975"/>
            <a:chOff x="-1" y="-1"/>
            <a:chExt cx="2399820" cy="369974"/>
          </a:xfrm>
        </p:grpSpPr>
        <p:sp>
          <p:nvSpPr>
            <p:cNvPr id="1985" name="Shape 1985"/>
            <p:cNvSpPr/>
            <p:nvPr/>
          </p:nvSpPr>
          <p:spPr>
            <a:xfrm>
              <a:off x="-1" y="-1"/>
              <a:ext cx="2399820" cy="369974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514350">
                <a:def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/>
            </a:p>
          </p:txBody>
        </p:sp>
        <p:sp>
          <p:nvSpPr>
            <p:cNvPr id="1986" name="Shape 1986"/>
            <p:cNvSpPr/>
            <p:nvPr/>
          </p:nvSpPr>
          <p:spPr>
            <a:xfrm>
              <a:off x="-1" y="61876"/>
              <a:ext cx="2399820" cy="246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514350">
                <a:def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600" b="1">
                  <a:solidFill>
                    <a:srgbClr val="FFFFFF"/>
                  </a:solidFill>
                </a:rPr>
                <a:t>二獎</a:t>
              </a:r>
            </a:p>
          </p:txBody>
        </p:sp>
      </p:grpSp>
      <p:grpSp>
        <p:nvGrpSpPr>
          <p:cNvPr id="1990" name="Group 1990"/>
          <p:cNvGrpSpPr/>
          <p:nvPr/>
        </p:nvGrpSpPr>
        <p:grpSpPr>
          <a:xfrm>
            <a:off x="6161555" y="915338"/>
            <a:ext cx="2960659" cy="369975"/>
            <a:chOff x="-1" y="-1"/>
            <a:chExt cx="2220493" cy="369974"/>
          </a:xfrm>
        </p:grpSpPr>
        <p:sp>
          <p:nvSpPr>
            <p:cNvPr id="1988" name="Shape 1988"/>
            <p:cNvSpPr/>
            <p:nvPr/>
          </p:nvSpPr>
          <p:spPr>
            <a:xfrm>
              <a:off x="-1" y="-1"/>
              <a:ext cx="2220493" cy="369974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514350">
                <a:def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/>
            </a:p>
          </p:txBody>
        </p:sp>
        <p:sp>
          <p:nvSpPr>
            <p:cNvPr id="1989" name="Shape 1989"/>
            <p:cNvSpPr/>
            <p:nvPr/>
          </p:nvSpPr>
          <p:spPr>
            <a:xfrm>
              <a:off x="-1" y="61875"/>
              <a:ext cx="2220493" cy="246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1" indent="370323" defTabSz="514350"/>
              <a:r>
                <a:rPr sz="16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rPr>
                <a:t>              三獎</a:t>
              </a:r>
            </a:p>
          </p:txBody>
        </p:sp>
      </p:grpSp>
      <p:sp>
        <p:nvSpPr>
          <p:cNvPr id="1991" name="Shape 1991"/>
          <p:cNvSpPr/>
          <p:nvPr/>
        </p:nvSpPr>
        <p:spPr>
          <a:xfrm flipH="1">
            <a:off x="6161554" y="1322137"/>
            <a:ext cx="1" cy="2791049"/>
          </a:xfrm>
          <a:prstGeom prst="line">
            <a:avLst/>
          </a:prstGeom>
          <a:ln>
            <a:solidFill>
              <a:srgbClr val="46AAC4"/>
            </a:solidFill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992" name="Shape 1992"/>
          <p:cNvSpPr/>
          <p:nvPr/>
        </p:nvSpPr>
        <p:spPr>
          <a:xfrm>
            <a:off x="-76845" y="2488881"/>
            <a:ext cx="3038645" cy="164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19059" lvl="0" indent="-119059" defTabSz="342892">
              <a:buClr>
                <a:srgbClr val="000000"/>
              </a:buClr>
              <a:buSzPct val="100000"/>
              <a:buFont typeface="Arial"/>
              <a:buChar char="•"/>
            </a:pP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Macbook Air</a:t>
            </a:r>
          </a:p>
          <a:p>
            <a:pPr marL="119059" lvl="0" indent="-119059" defTabSz="342892">
              <a:buClr>
                <a:srgbClr val="000000"/>
              </a:buClr>
              <a:buSzPct val="100000"/>
              <a:buFont typeface="Arial"/>
              <a:buChar char="•"/>
            </a:pP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iWatch</a:t>
            </a:r>
          </a:p>
          <a:p>
            <a:pPr marL="89297" lvl="0" indent="-89297" defTabSz="514350">
              <a:buClr>
                <a:srgbClr val="000000"/>
              </a:buClr>
              <a:buSzPct val="100000"/>
              <a:buFont typeface="Arial"/>
              <a:buChar char="•"/>
            </a:pP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2016年美安世界大會門票2張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事業建立特別訓練門票1 張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免費一年份OPC3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免費一年份網路中心管理費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免費一年份數位招募網站管理費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2015年美安國際年會VIP座位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2015年美安國際年會上台表揚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超連鎖</a:t>
            </a:r>
            <a:r>
              <a:rPr sz="1000" baseline="30000" dirty="0">
                <a:latin typeface="微軟正黑體"/>
                <a:ea typeface="微軟正黑體"/>
                <a:cs typeface="微軟正黑體"/>
                <a:sym typeface="微軟正黑體"/>
              </a:rPr>
              <a:t>®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事業雜誌表揚</a:t>
            </a:r>
          </a:p>
        </p:txBody>
      </p:sp>
      <p:sp>
        <p:nvSpPr>
          <p:cNvPr id="1993" name="Shape 1993"/>
          <p:cNvSpPr/>
          <p:nvPr/>
        </p:nvSpPr>
        <p:spPr>
          <a:xfrm>
            <a:off x="2943017" y="2673807"/>
            <a:ext cx="3038644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7156" lvl="0" indent="-107156" defTabSz="342892">
              <a:buClr>
                <a:srgbClr val="000000"/>
              </a:buClr>
              <a:buSzPct val="100000"/>
              <a:buFont typeface="Arial"/>
              <a:buChar char="•"/>
            </a:pPr>
            <a:r>
              <a:rPr sz="1200" dirty="0"/>
              <a:t>iPad Air 2</a:t>
            </a:r>
          </a:p>
          <a:p>
            <a:pPr marL="89297" lvl="0" indent="-89297" defTabSz="342892">
              <a:buClr>
                <a:srgbClr val="000000"/>
              </a:buClr>
              <a:buSzPct val="100000"/>
              <a:buFont typeface="Arial"/>
              <a:buChar char="•"/>
            </a:pP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與</a:t>
            </a:r>
            <a:r>
              <a:rPr sz="1000" dirty="0"/>
              <a:t> Jeremy Fennema 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一小時訓練</a:t>
            </a:r>
          </a:p>
          <a:p>
            <a:pPr lvl="0" defTabSz="514350"/>
            <a:r>
              <a:rPr sz="1000" dirty="0"/>
              <a:t>•    2015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年美安國際年會</a:t>
            </a:r>
            <a:r>
              <a:rPr sz="1000" dirty="0"/>
              <a:t>VIP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座位</a:t>
            </a:r>
          </a:p>
          <a:p>
            <a:pPr lvl="0" defTabSz="514350"/>
            <a:r>
              <a:rPr sz="1000" dirty="0"/>
              <a:t>•    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免費三個月數位招募網站管理費</a:t>
            </a:r>
          </a:p>
          <a:p>
            <a:pPr lvl="0" defTabSz="514350"/>
            <a:r>
              <a:rPr sz="1000" dirty="0"/>
              <a:t>•    2015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年美安國際年會上台表揚</a:t>
            </a:r>
          </a:p>
          <a:p>
            <a:pPr lvl="0" defTabSz="514350"/>
            <a:r>
              <a:rPr sz="1000" dirty="0"/>
              <a:t>•    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超連鎖</a:t>
            </a:r>
            <a:r>
              <a:rPr sz="1000" dirty="0"/>
              <a:t>®</a:t>
            </a: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事業雜誌表揚</a:t>
            </a:r>
          </a:p>
        </p:txBody>
      </p:sp>
      <p:sp>
        <p:nvSpPr>
          <p:cNvPr id="1994" name="Shape 1994"/>
          <p:cNvSpPr/>
          <p:nvPr/>
        </p:nvSpPr>
        <p:spPr>
          <a:xfrm>
            <a:off x="6083569" y="2641842"/>
            <a:ext cx="3038644" cy="864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19059" lvl="0" indent="-119059" defTabSz="342892">
              <a:buClr>
                <a:srgbClr val="000000"/>
              </a:buClr>
              <a:buSzPct val="100000"/>
              <a:buFont typeface="Arial"/>
              <a:buChar char="•"/>
            </a:pP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iWatch</a:t>
            </a:r>
          </a:p>
          <a:p>
            <a:pPr marL="119059" lvl="0" indent="-119059" defTabSz="342892">
              <a:buClr>
                <a:srgbClr val="000000"/>
              </a:buClr>
              <a:buSzPct val="100000"/>
              <a:buFont typeface="Arial"/>
              <a:buChar char="•"/>
            </a:pPr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2015年美安國際年會VIP座位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免費三個月數位招募網站管理費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2015年美安國際年會上台表揚</a:t>
            </a:r>
          </a:p>
          <a:p>
            <a:pPr lvl="0" defTabSz="514350"/>
            <a:r>
              <a:rPr sz="1000" dirty="0">
                <a:latin typeface="微軟正黑體"/>
                <a:ea typeface="微軟正黑體"/>
                <a:cs typeface="微軟正黑體"/>
                <a:sym typeface="微軟正黑體"/>
              </a:rPr>
              <a:t>•    超連鎖®事業雜誌表揚</a:t>
            </a:r>
          </a:p>
        </p:txBody>
      </p:sp>
    </p:spTree>
    <p:extLst>
      <p:ext uri="{BB962C8B-B14F-4D97-AF65-F5344CB8AC3E}">
        <p14:creationId xmlns:p14="http://schemas.microsoft.com/office/powerpoint/2010/main" val="27432543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/>
          <p:nvPr/>
        </p:nvSpPr>
        <p:spPr>
          <a:xfrm>
            <a:off x="-907039" y="4570672"/>
            <a:ext cx="111047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/>
            </a:lvl1pPr>
          </a:lstStyle>
          <a:p>
            <a:pPr lvl="0">
              <a:defRPr u="none"/>
            </a:pPr>
            <a:r>
              <a:rPr u="sng"/>
              <a:t>WEBVOLUMECONTEST.COM </a:t>
            </a:r>
          </a:p>
        </p:txBody>
      </p:sp>
      <p:sp>
        <p:nvSpPr>
          <p:cNvPr id="1997" name="Shape 1997"/>
          <p:cNvSpPr/>
          <p:nvPr/>
        </p:nvSpPr>
        <p:spPr>
          <a:xfrm>
            <a:off x="-882316" y="21907"/>
            <a:ext cx="1137207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378">
              <a:defRPr sz="2600" b="1" cap="all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2600" b="1" cap="all" dirty="0">
                <a:solidFill>
                  <a:srgbClr val="404040"/>
                </a:solidFill>
              </a:rPr>
              <a:t>全新教育訓練</a:t>
            </a:r>
            <a:r>
              <a:rPr sz="2600" b="1" cap="all" dirty="0" smtClean="0">
                <a:solidFill>
                  <a:srgbClr val="404040"/>
                </a:solidFill>
              </a:rPr>
              <a:t>手冊</a:t>
            </a:r>
            <a:r>
              <a:rPr lang="en-US" sz="2600" b="1" cap="all" dirty="0" smtClean="0">
                <a:solidFill>
                  <a:srgbClr val="404040"/>
                </a:solidFill>
              </a:rPr>
              <a:t> The new training handbook</a:t>
            </a:r>
            <a:endParaRPr sz="2600" b="1" cap="all" dirty="0">
              <a:solidFill>
                <a:srgbClr val="404040"/>
              </a:solidFill>
            </a:endParaRPr>
          </a:p>
        </p:txBody>
      </p:sp>
      <p:sp>
        <p:nvSpPr>
          <p:cNvPr id="1998" name="Shape 1998"/>
          <p:cNvSpPr/>
          <p:nvPr/>
        </p:nvSpPr>
        <p:spPr>
          <a:xfrm>
            <a:off x="1" y="361950"/>
            <a:ext cx="8816782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sz="1400" dirty="0">
                <a:latin typeface="微軟正黑體"/>
                <a:ea typeface="微軟正黑體"/>
                <a:cs typeface="微軟正黑體"/>
                <a:sym typeface="微軟正黑體"/>
              </a:rPr>
              <a:t>我們</a:t>
            </a:r>
            <a:r>
              <a:rPr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為</a:t>
            </a:r>
            <a:r>
              <a:rPr lang="zh-TW" alt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你</a:t>
            </a:r>
            <a:r>
              <a:rPr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製作</a:t>
            </a:r>
            <a:r>
              <a:rPr sz="1400" dirty="0"/>
              <a:t>16</a:t>
            </a:r>
            <a:r>
              <a:rPr sz="1400" dirty="0">
                <a:latin typeface="微軟正黑體"/>
                <a:ea typeface="微軟正黑體"/>
                <a:cs typeface="微軟正黑體"/>
                <a:sym typeface="微軟正黑體"/>
              </a:rPr>
              <a:t>週的訓練計畫</a:t>
            </a:r>
            <a:r>
              <a:rPr sz="1400" dirty="0"/>
              <a:t>! </a:t>
            </a:r>
          </a:p>
          <a:p>
            <a:pPr lvl="0" algn="ctr"/>
            <a:r>
              <a:rPr sz="1400" dirty="0">
                <a:latin typeface="微軟正黑體"/>
                <a:ea typeface="微軟正黑體"/>
                <a:cs typeface="微軟正黑體"/>
                <a:sym typeface="微軟正黑體"/>
              </a:rPr>
              <a:t>所有的課程內容設計，</a:t>
            </a:r>
            <a:r>
              <a:rPr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都是為了協助</a:t>
            </a:r>
            <a:r>
              <a:rPr lang="zh-TW" alt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你</a:t>
            </a:r>
            <a:r>
              <a:rPr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拓展</a:t>
            </a:r>
            <a:r>
              <a:rPr sz="1400" dirty="0">
                <a:latin typeface="微軟正黑體"/>
                <a:ea typeface="微軟正黑體"/>
                <a:cs typeface="微軟正黑體"/>
                <a:sym typeface="微軟正黑體"/>
              </a:rPr>
              <a:t>所有的潛在機會、分享銷售技巧、</a:t>
            </a:r>
            <a:r>
              <a:rPr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加強銷售品質以及讓</a:t>
            </a:r>
            <a:r>
              <a:rPr lang="zh-TW" altLang="en-US"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你</a:t>
            </a:r>
            <a:r>
              <a:rPr sz="1400" dirty="0" smtClean="0">
                <a:latin typeface="微軟正黑體"/>
                <a:ea typeface="微軟正黑體"/>
                <a:cs typeface="微軟正黑體"/>
                <a:sym typeface="微軟正黑體"/>
              </a:rPr>
              <a:t>贏得</a:t>
            </a:r>
            <a:r>
              <a:rPr sz="1400" dirty="0">
                <a:latin typeface="微軟正黑體"/>
                <a:ea typeface="微軟正黑體"/>
                <a:cs typeface="微軟正黑體"/>
                <a:sym typeface="微軟正黑體"/>
              </a:rPr>
              <a:t>競賽</a:t>
            </a:r>
            <a:r>
              <a:rPr sz="1400" dirty="0" smtClean="0"/>
              <a:t>!</a:t>
            </a:r>
            <a:r>
              <a:rPr lang="en-US" sz="1400" dirty="0"/>
              <a:t> We made the 16-week training program for you!</a:t>
            </a:r>
          </a:p>
          <a:p>
            <a:pPr lvl="0" algn="ctr"/>
            <a:r>
              <a:rPr lang="en-US" sz="1400" dirty="0" smtClean="0"/>
              <a:t>All contents </a:t>
            </a:r>
            <a:r>
              <a:rPr lang="en-US" sz="1400" dirty="0"/>
              <a:t>are intended to help you expand all potential </a:t>
            </a:r>
            <a:r>
              <a:rPr lang="en-US" sz="1400" dirty="0" smtClean="0"/>
              <a:t>opportunities, share </a:t>
            </a:r>
            <a:r>
              <a:rPr lang="en-US" sz="1400" dirty="0"/>
              <a:t>sales </a:t>
            </a:r>
            <a:r>
              <a:rPr lang="en-US" sz="1400" dirty="0" smtClean="0"/>
              <a:t>skills, enhance </a:t>
            </a:r>
            <a:r>
              <a:rPr lang="en-US" sz="1400" dirty="0"/>
              <a:t>quality and make you </a:t>
            </a:r>
            <a:r>
              <a:rPr lang="en-US" sz="1400"/>
              <a:t>win </a:t>
            </a:r>
            <a:r>
              <a:rPr lang="en-US" sz="1400" smtClean="0"/>
              <a:t>the Contest!</a:t>
            </a:r>
            <a:endParaRPr sz="1400" dirty="0"/>
          </a:p>
        </p:txBody>
      </p:sp>
      <p:pic>
        <p:nvPicPr>
          <p:cNvPr id="1999" name="image4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961" y="1505141"/>
            <a:ext cx="2816897" cy="273404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000" name="image4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6319" y="1551453"/>
            <a:ext cx="2769183" cy="268773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001" name="image4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3755" y="1564009"/>
            <a:ext cx="2756245" cy="267517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0100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image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4749800" cy="4371975"/>
          </a:xfrm>
          <a:prstGeom prst="rect">
            <a:avLst/>
          </a:prstGeom>
          <a:ln w="12700">
            <a:miter lim="400000"/>
          </a:ln>
          <a:effectLst>
            <a:outerShdw blurRad="723900" dist="38100" rotWithShape="0">
              <a:srgbClr val="000000">
                <a:alpha val="40000"/>
              </a:srgbClr>
            </a:outerShdw>
          </a:effectLst>
        </p:spPr>
      </p:pic>
      <p:sp>
        <p:nvSpPr>
          <p:cNvPr id="2004" name="Shape 2004"/>
          <p:cNvSpPr/>
          <p:nvPr/>
        </p:nvSpPr>
        <p:spPr>
          <a:xfrm>
            <a:off x="4191000" y="-2"/>
            <a:ext cx="4953000" cy="4371978"/>
          </a:xfrm>
          <a:prstGeom prst="rect">
            <a:avLst/>
          </a:prstGeom>
          <a:solidFill>
            <a:srgbClr val="1B38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05" name="Shape 2005"/>
          <p:cNvSpPr/>
          <p:nvPr/>
        </p:nvSpPr>
        <p:spPr>
          <a:xfrm>
            <a:off x="0" y="4363079"/>
            <a:ext cx="9144000" cy="749886"/>
          </a:xfrm>
          <a:prstGeom prst="rect">
            <a:avLst/>
          </a:prstGeom>
          <a:solidFill>
            <a:srgbClr val="1F497D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06" name="Shape 2006"/>
          <p:cNvSpPr/>
          <p:nvPr/>
        </p:nvSpPr>
        <p:spPr>
          <a:xfrm>
            <a:off x="6350" y="4369292"/>
            <a:ext cx="9486901" cy="74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lvl="0" algn="ctr" defTabSz="914400"/>
            <a:r>
              <a:rPr sz="2800" b="1" cap="all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網路中心中文積分競賽活動 即將展開</a:t>
            </a:r>
            <a:r>
              <a:rPr sz="2800" b="1" cap="all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!</a:t>
            </a:r>
            <a:r>
              <a:rPr lang="en-US" sz="2800" b="1" cap="all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</a:p>
          <a:p>
            <a:pPr lvl="0" algn="ctr" defTabSz="914400"/>
            <a:r>
              <a:rPr lang="en-US" sz="1600" b="1" cap="all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The </a:t>
            </a:r>
            <a:r>
              <a:rPr lang="en-US" sz="1600" b="1" cap="all" dirty="0" err="1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WebCenter</a:t>
            </a:r>
            <a:r>
              <a:rPr lang="en-US" sz="1600" b="1" cap="all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Contest is coming soon!</a:t>
            </a:r>
            <a:endParaRPr sz="1600" b="1" cap="all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sp>
        <p:nvSpPr>
          <p:cNvPr id="2007" name="Shape 2007"/>
          <p:cNvSpPr/>
          <p:nvPr/>
        </p:nvSpPr>
        <p:spPr>
          <a:xfrm>
            <a:off x="4330700" y="296632"/>
            <a:ext cx="4565984" cy="38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spcBef>
                <a:spcPts val="900"/>
              </a:spcBef>
            </a:pPr>
            <a:r>
              <a:rPr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現在就參加</a:t>
            </a:r>
            <a:r>
              <a: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#WEBVOLUME 3.0 </a:t>
            </a:r>
            <a:r>
              <a:rPr sz="2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競賽</a:t>
            </a:r>
            <a:endParaRPr sz="20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>
              <a:spcBef>
                <a:spcPts val="900"/>
              </a:spcBef>
            </a:pPr>
            <a:endParaRPr sz="20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00020" lvl="0" indent="-200020">
              <a:spcBef>
                <a:spcPts val="9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報名</a:t>
            </a:r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網站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Where</a:t>
            </a:r>
            <a:r>
              <a:rPr sz="1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sz="1400" u="sng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WWW.WEBVOLUMECONTEST.COM 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00020" lvl="0" indent="-200020">
              <a:spcBef>
                <a:spcPts val="9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競賽</a:t>
            </a:r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日期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When</a:t>
            </a:r>
            <a:r>
              <a:rPr sz="1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月</a:t>
            </a: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日</a:t>
            </a: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2015 – 6</a:t>
            </a: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月</a:t>
            </a: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</a:t>
            </a: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日</a:t>
            </a: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,2015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00020" lvl="0" indent="-200020">
              <a:spcBef>
                <a:spcPts val="9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報名費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Application fee</a:t>
            </a:r>
            <a:r>
              <a:rPr sz="1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美金</a:t>
            </a:r>
            <a:r>
              <a:rPr sz="1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元</a:t>
            </a:r>
            <a:endParaRPr sz="1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00020" lvl="0" indent="-200020">
              <a:spcBef>
                <a:spcPts val="9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下載你的競賽</a:t>
            </a:r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手冊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Download your Contest Handbook</a:t>
            </a:r>
            <a:endParaRPr sz="1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00020" lvl="0" indent="-200020">
              <a:spcBef>
                <a:spcPts val="9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註冊研討會</a:t>
            </a:r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課程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Resigter trainings</a:t>
            </a:r>
            <a:endParaRPr sz="1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00020" lvl="0" indent="-200020">
              <a:spcBef>
                <a:spcPts val="9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4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加入我們一起贏得成功</a:t>
            </a:r>
            <a:r>
              <a:rPr sz="1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lang="en-US" sz="1400" dirty="0" smtClea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Bef>
                <a:spcPts val="900"/>
              </a:spcBef>
              <a:buClr>
                <a:srgbClr val="FFFFFF"/>
              </a:buClr>
              <a:buSzPct val="100000"/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Gain the success with the Contest and with us!</a:t>
            </a:r>
            <a:endParaRPr sz="1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4661591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9" name="image47.png"/>
          <p:cNvPicPr/>
          <p:nvPr/>
        </p:nvPicPr>
        <p:blipFill>
          <a:blip r:embed="rId2">
            <a:extLst/>
          </a:blip>
          <a:srcRect b="21173"/>
          <a:stretch>
            <a:fillRect/>
          </a:stretch>
        </p:blipFill>
        <p:spPr>
          <a:xfrm>
            <a:off x="-279531" y="1105342"/>
            <a:ext cx="4682459" cy="2553194"/>
          </a:xfrm>
          <a:prstGeom prst="rect">
            <a:avLst/>
          </a:prstGeom>
          <a:ln w="12700">
            <a:miter lim="400000"/>
          </a:ln>
        </p:spPr>
      </p:pic>
      <p:sp>
        <p:nvSpPr>
          <p:cNvPr id="2010" name="Shape 2010"/>
          <p:cNvSpPr/>
          <p:nvPr/>
        </p:nvSpPr>
        <p:spPr>
          <a:xfrm>
            <a:off x="4343400" y="0"/>
            <a:ext cx="4800603" cy="5143500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1" name="Shape 2011"/>
          <p:cNvSpPr/>
          <p:nvPr/>
        </p:nvSpPr>
        <p:spPr>
          <a:xfrm>
            <a:off x="-312820" y="3700046"/>
            <a:ext cx="4749039" cy="1295401"/>
          </a:xfrm>
          <a:prstGeom prst="rect">
            <a:avLst/>
          </a:prstGeom>
          <a:solidFill>
            <a:srgbClr val="1F497D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2" name="Shape 2012"/>
          <p:cNvSpPr/>
          <p:nvPr/>
        </p:nvSpPr>
        <p:spPr>
          <a:xfrm>
            <a:off x="-381000" y="3993802"/>
            <a:ext cx="488539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sz="2800" b="1" cap="all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2800" b="1" cap="all" dirty="0">
                <a:solidFill>
                  <a:schemeClr val="bg1"/>
                </a:solidFill>
              </a:rPr>
              <a:t>啟動你的網路</a:t>
            </a:r>
            <a:r>
              <a:rPr sz="2800" b="1" cap="all" dirty="0" smtClean="0">
                <a:solidFill>
                  <a:schemeClr val="bg1"/>
                </a:solidFill>
              </a:rPr>
              <a:t>中心</a:t>
            </a:r>
            <a:endParaRPr lang="en-US" sz="2800" b="1" cap="all" dirty="0" smtClean="0">
              <a:solidFill>
                <a:schemeClr val="bg1"/>
              </a:solidFill>
            </a:endParaRPr>
          </a:p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bg1"/>
                </a:solidFill>
              </a:rPr>
              <a:t>Activate your </a:t>
            </a:r>
            <a:r>
              <a:rPr lang="en-US" dirty="0" err="1" smtClean="0">
                <a:solidFill>
                  <a:schemeClr val="bg1"/>
                </a:solidFill>
              </a:rPr>
              <a:t>WebCenter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sz="2800" b="1" cap="all" dirty="0">
              <a:solidFill>
                <a:schemeClr val="bg1"/>
              </a:solidFill>
            </a:endParaRPr>
          </a:p>
        </p:txBody>
      </p:sp>
      <p:pic>
        <p:nvPicPr>
          <p:cNvPr id="2013" name="image48.jpeg" descr="C:\Users\jeremyf\Pictures\FireShot Screen Capture #281 - '' - w_mawebcenters_com_marketamerica_1.png"/>
          <p:cNvPicPr/>
          <p:nvPr/>
        </p:nvPicPr>
        <p:blipFill>
          <a:blip r:embed="rId3">
            <a:extLst/>
          </a:blip>
          <a:srcRect b="52414"/>
          <a:stretch>
            <a:fillRect/>
          </a:stretch>
        </p:blipFill>
        <p:spPr>
          <a:xfrm>
            <a:off x="-52897" y="1229474"/>
            <a:ext cx="4253260" cy="2073628"/>
          </a:xfrm>
          <a:prstGeom prst="rect">
            <a:avLst/>
          </a:prstGeom>
          <a:ln w="12700">
            <a:miter lim="400000"/>
          </a:ln>
        </p:spPr>
      </p:pic>
      <p:sp>
        <p:nvSpPr>
          <p:cNvPr id="2014" name="Shape 2014"/>
          <p:cNvSpPr/>
          <p:nvPr/>
        </p:nvSpPr>
        <p:spPr>
          <a:xfrm>
            <a:off x="4419601" y="16941"/>
            <a:ext cx="4724399" cy="5145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83" tIns="18083" rIns="18083" bIns="18083">
            <a:spAutoFit/>
          </a:bodyPr>
          <a:lstStyle/>
          <a:p>
            <a:pPr lvl="0" algn="ctr" defTabSz="685800"/>
            <a:r>
              <a:rPr sz="4000" dirty="0" smtClean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大會優惠</a:t>
            </a:r>
            <a:endParaRPr lang="en-US" sz="4000" dirty="0" smtClean="0">
              <a:solidFill>
                <a:srgbClr val="FFFFFF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lvl="0" algn="ctr" defTabSz="685800"/>
            <a:r>
              <a:rPr lang="zh-TW" altLang="en-US" sz="2400" dirty="0" smtClean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＃</a:t>
            </a:r>
            <a:r>
              <a:rPr lang="en-US" altLang="zh-TW" sz="2400" dirty="0" smtClean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MHKAC2015 Special Offer</a:t>
            </a:r>
            <a:endParaRPr sz="2400" dirty="0" smtClea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 defTabSz="685800"/>
            <a:endParaRPr sz="2400" dirty="0" smtClea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 defTabSz="685800"/>
            <a:r>
              <a:rPr sz="2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sz="2400" dirty="0" smtClean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網路中心</a:t>
            </a:r>
            <a:r>
              <a:rPr lang="en-US" sz="2400" dirty="0" smtClean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WebCenter</a:t>
            </a:r>
            <a:r>
              <a:rPr sz="2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br>
              <a:rPr sz="2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sz="2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HK$2,730 / 300 BV</a:t>
            </a:r>
            <a:r>
              <a:rPr sz="3600" dirty="0" smtClean="0">
                <a:latin typeface="Helvetica Light"/>
                <a:ea typeface="Helvetica Light"/>
                <a:cs typeface="Helvetica Light"/>
                <a:sym typeface="Helvetica Light"/>
              </a:rPr>
              <a:t/>
            </a:r>
            <a:br>
              <a:rPr sz="3600" dirty="0" smtClean="0">
                <a:latin typeface="Helvetica Light"/>
                <a:ea typeface="Helvetica Light"/>
                <a:cs typeface="Helvetica Light"/>
                <a:sym typeface="Helvetica Light"/>
              </a:rPr>
            </a:br>
            <a:endParaRPr lang="en-US" sz="3600" dirty="0" smtClean="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685800"/>
            <a:r>
              <a:rPr sz="2800" dirty="0" smtClean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「Easy 1-2-3」</a:t>
            </a:r>
            <a:endParaRPr sz="3600" dirty="0" smtClean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 lvl="0"/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1 張2015區域大會門票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 HK$ 1,140.00</a:t>
            </a:r>
          </a:p>
          <a:p>
            <a:pPr lvl="0"/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(Regional Event)</a:t>
            </a:r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 </a:t>
            </a:r>
          </a:p>
          <a:p>
            <a:pPr lvl="0"/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2 張2015產品專題會門票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 HK$ 1,190.00</a:t>
            </a:r>
          </a:p>
          <a:p>
            <a:pPr lvl="0"/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(Product Symposium)</a:t>
            </a:r>
            <a:endParaRPr sz="1400" dirty="0" smtClean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 lvl="0"/>
            <a:r>
              <a:rPr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3 張2015美安香港成功領袖會議門票</a:t>
            </a:r>
            <a:endParaRPr lang="en-US" sz="1400" dirty="0" smtClean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 lvl="0"/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(</a:t>
            </a:r>
            <a:r>
              <a:rPr lang="en-US" sz="1400" dirty="0" err="1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mhk</a:t>
            </a:r>
            <a:r>
              <a:rPr lang="en-US" sz="14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Leadership Conference)</a:t>
            </a:r>
            <a:endParaRPr sz="1400" dirty="0" smtClean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 lvl="0" algn="ctr" defTabSz="685800"/>
            <a:r>
              <a:rPr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開通</a:t>
            </a:r>
            <a:r>
              <a:rPr lang="zh-TW" altLang="en-US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你</a:t>
            </a:r>
            <a:r>
              <a:rPr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的網路中心</a:t>
            </a:r>
            <a:r>
              <a:rPr sz="2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lang="en-US" sz="2400" dirty="0" smtClea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 defTabSz="685800"/>
            <a:r>
              <a:rPr lang="en-US" sz="2400" dirty="0" smtClean="0">
                <a:solidFill>
                  <a:srgbClr val="FFFFFF"/>
                </a:solidFill>
                <a:latin typeface="Calibri"/>
                <a:ea typeface="Century Gothic"/>
                <a:cs typeface="Calibri"/>
                <a:sym typeface="Century Gothic"/>
              </a:rPr>
              <a:t>Get your </a:t>
            </a:r>
            <a:r>
              <a:rPr lang="en-US" sz="2400" dirty="0" err="1" smtClean="0">
                <a:solidFill>
                  <a:srgbClr val="FFFFFF"/>
                </a:solidFill>
                <a:latin typeface="Calibri"/>
                <a:ea typeface="Century Gothic"/>
                <a:cs typeface="Calibri"/>
                <a:sym typeface="Century Gothic"/>
              </a:rPr>
              <a:t>WebCenter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Century Gothic"/>
                <a:cs typeface="Calibri"/>
                <a:sym typeface="Century Gothic"/>
              </a:rPr>
              <a:t> NOW!</a:t>
            </a:r>
            <a:endParaRPr sz="2400" dirty="0">
              <a:solidFill>
                <a:srgbClr val="FFFFFF"/>
              </a:solidFill>
              <a:latin typeface="Calibri"/>
              <a:ea typeface="Century Gothic"/>
              <a:cs typeface="Calibri"/>
              <a:sym typeface="Century Gothic"/>
            </a:endParaRPr>
          </a:p>
        </p:txBody>
      </p:sp>
      <p:sp>
        <p:nvSpPr>
          <p:cNvPr id="2015" name="Shape 2015"/>
          <p:cNvSpPr/>
          <p:nvPr/>
        </p:nvSpPr>
        <p:spPr>
          <a:xfrm>
            <a:off x="-304800" y="4781550"/>
            <a:ext cx="5264052" cy="15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083" tIns="18083" rIns="18083" bIns="18083">
            <a:spAutoFit/>
          </a:bodyPr>
          <a:lstStyle/>
          <a:p>
            <a:pPr lvl="0" algn="ctr" defTabSz="685800">
              <a:lnSpc>
                <a:spcPct val="80000"/>
              </a:lnSpc>
              <a:spcBef>
                <a:spcPts val="600"/>
              </a:spcBef>
            </a:pPr>
            <a:r>
              <a: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</a:t>
            </a:r>
            <a:r>
              <a:rPr sz="100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網路中心管理費仍需按月收取</a:t>
            </a:r>
          </a:p>
        </p:txBody>
      </p:sp>
      <p:sp>
        <p:nvSpPr>
          <p:cNvPr id="2016" name="Shape 2016"/>
          <p:cNvSpPr/>
          <p:nvPr/>
        </p:nvSpPr>
        <p:spPr>
          <a:xfrm flipV="1">
            <a:off x="5253147" y="1571754"/>
            <a:ext cx="3068273" cy="466596"/>
          </a:xfrm>
          <a:prstGeom prst="line">
            <a:avLst/>
          </a:prstGeom>
          <a:ln w="25400">
            <a:solidFill>
              <a:srgbClr val="C0504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17" name="Shape 2017"/>
          <p:cNvSpPr/>
          <p:nvPr/>
        </p:nvSpPr>
        <p:spPr>
          <a:xfrm>
            <a:off x="5181600" y="1581895"/>
            <a:ext cx="3279099" cy="424002"/>
          </a:xfrm>
          <a:prstGeom prst="line">
            <a:avLst/>
          </a:prstGeom>
          <a:ln w="38100">
            <a:solidFill>
              <a:srgbClr val="C0504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464508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0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4" grpId="0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image3.png"/>
          <p:cNvPicPr/>
          <p:nvPr/>
        </p:nvPicPr>
        <p:blipFill>
          <a:blip r:embed="rId2">
            <a:extLst/>
          </a:blip>
          <a:srcRect t="32205" r="62586"/>
          <a:stretch>
            <a:fillRect/>
          </a:stretch>
        </p:blipFill>
        <p:spPr>
          <a:xfrm>
            <a:off x="-1529731" y="-17379"/>
            <a:ext cx="3850268" cy="3514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1" name="image3.png"/>
          <p:cNvPicPr/>
          <p:nvPr/>
        </p:nvPicPr>
        <p:blipFill>
          <a:blip r:embed="rId2">
            <a:extLst/>
          </a:blip>
          <a:srcRect l="17727"/>
          <a:stretch>
            <a:fillRect/>
          </a:stretch>
        </p:blipFill>
        <p:spPr>
          <a:xfrm>
            <a:off x="2320535" y="-17380"/>
            <a:ext cx="8329541" cy="5183606"/>
          </a:xfrm>
          <a:prstGeom prst="rect">
            <a:avLst/>
          </a:prstGeom>
          <a:ln w="12700">
            <a:miter lim="400000"/>
          </a:ln>
        </p:spPr>
      </p:pic>
      <p:sp>
        <p:nvSpPr>
          <p:cNvPr id="1752" name="Shape 1752"/>
          <p:cNvSpPr/>
          <p:nvPr/>
        </p:nvSpPr>
        <p:spPr>
          <a:xfrm>
            <a:off x="-1524001" y="2747211"/>
            <a:ext cx="12192001" cy="2586121"/>
          </a:xfrm>
          <a:prstGeom prst="rect">
            <a:avLst/>
          </a:prstGeom>
          <a:solidFill>
            <a:srgbClr val="31859C">
              <a:alpha val="8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3" name="Shape 1753"/>
          <p:cNvSpPr/>
          <p:nvPr/>
        </p:nvSpPr>
        <p:spPr>
          <a:xfrm>
            <a:off x="-1524001" y="2914318"/>
            <a:ext cx="12192001" cy="2251909"/>
          </a:xfrm>
          <a:prstGeom prst="rect">
            <a:avLst/>
          </a:prstGeom>
          <a:solidFill>
            <a:srgbClr val="000000">
              <a:alpha val="77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4" name="Shape 1754"/>
          <p:cNvSpPr/>
          <p:nvPr/>
        </p:nvSpPr>
        <p:spPr>
          <a:xfrm>
            <a:off x="-2895600" y="3215628"/>
            <a:ext cx="1167508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3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新產品   新願景 </a:t>
            </a:r>
            <a:br>
              <a:rPr sz="3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</a:br>
            <a:r>
              <a:rPr sz="3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新</a:t>
            </a:r>
            <a:r>
              <a:rPr sz="36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商機</a:t>
            </a:r>
            <a:endParaRPr lang="en-US" sz="3600" dirty="0" smtClean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75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5730" y="4375849"/>
            <a:ext cx="3684073" cy="89740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762"/>
          <p:cNvSpPr/>
          <p:nvPr/>
        </p:nvSpPr>
        <p:spPr>
          <a:xfrm>
            <a:off x="2590800" y="3294043"/>
            <a:ext cx="875631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28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   New Product New Vision </a:t>
            </a:r>
          </a:p>
          <a:p>
            <a:pPr lvl="0" algn="ctr"/>
            <a:r>
              <a:rPr sz="28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New Opportunity</a:t>
            </a:r>
          </a:p>
        </p:txBody>
      </p:sp>
    </p:spTree>
    <p:extLst>
      <p:ext uri="{BB962C8B-B14F-4D97-AF65-F5344CB8AC3E}">
        <p14:creationId xmlns:p14="http://schemas.microsoft.com/office/powerpoint/2010/main" val="2011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image3.png"/>
          <p:cNvPicPr/>
          <p:nvPr/>
        </p:nvPicPr>
        <p:blipFill>
          <a:blip r:embed="rId2">
            <a:extLst/>
          </a:blip>
          <a:srcRect t="32205" r="62586"/>
          <a:stretch>
            <a:fillRect/>
          </a:stretch>
        </p:blipFill>
        <p:spPr>
          <a:xfrm>
            <a:off x="-1529731" y="-17379"/>
            <a:ext cx="3850268" cy="3514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1" name="image3.png"/>
          <p:cNvPicPr/>
          <p:nvPr/>
        </p:nvPicPr>
        <p:blipFill>
          <a:blip r:embed="rId2">
            <a:extLst/>
          </a:blip>
          <a:srcRect l="17727"/>
          <a:stretch>
            <a:fillRect/>
          </a:stretch>
        </p:blipFill>
        <p:spPr>
          <a:xfrm>
            <a:off x="2320535" y="-17380"/>
            <a:ext cx="8329541" cy="5183606"/>
          </a:xfrm>
          <a:prstGeom prst="rect">
            <a:avLst/>
          </a:prstGeom>
          <a:ln w="12700">
            <a:miter lim="400000"/>
          </a:ln>
        </p:spPr>
      </p:pic>
      <p:sp>
        <p:nvSpPr>
          <p:cNvPr id="1752" name="Shape 1752"/>
          <p:cNvSpPr/>
          <p:nvPr/>
        </p:nvSpPr>
        <p:spPr>
          <a:xfrm>
            <a:off x="-1524001" y="2747211"/>
            <a:ext cx="12192001" cy="2586121"/>
          </a:xfrm>
          <a:prstGeom prst="rect">
            <a:avLst/>
          </a:prstGeom>
          <a:solidFill>
            <a:srgbClr val="31859C">
              <a:alpha val="8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sp>
        <p:nvSpPr>
          <p:cNvPr id="1753" name="Shape 1753"/>
          <p:cNvSpPr/>
          <p:nvPr/>
        </p:nvSpPr>
        <p:spPr>
          <a:xfrm>
            <a:off x="-1524001" y="2914318"/>
            <a:ext cx="12192001" cy="2251909"/>
          </a:xfrm>
          <a:prstGeom prst="rect">
            <a:avLst/>
          </a:prstGeom>
          <a:solidFill>
            <a:srgbClr val="000000">
              <a:alpha val="77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sp>
        <p:nvSpPr>
          <p:cNvPr id="1754" name="Shape 1754"/>
          <p:cNvSpPr/>
          <p:nvPr/>
        </p:nvSpPr>
        <p:spPr>
          <a:xfrm>
            <a:off x="-2895600" y="3215628"/>
            <a:ext cx="1167508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3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新產品   新願景 </a:t>
            </a:r>
            <a:br>
              <a:rPr sz="3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</a:br>
            <a:r>
              <a:rPr sz="3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新</a:t>
            </a:r>
            <a:r>
              <a:rPr sz="360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商機</a:t>
            </a:r>
            <a:endParaRPr lang="en-US" sz="3600" dirty="0" smtClean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75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5730" y="4375849"/>
            <a:ext cx="3684073" cy="89740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762"/>
          <p:cNvSpPr/>
          <p:nvPr/>
        </p:nvSpPr>
        <p:spPr>
          <a:xfrm>
            <a:off x="2590800" y="3294043"/>
            <a:ext cx="875631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2800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   New Product New Vision </a:t>
            </a:r>
          </a:p>
          <a:p>
            <a:pPr lvl="0" algn="ctr"/>
            <a:r>
              <a:rPr sz="2800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New Opportunity</a:t>
            </a:r>
          </a:p>
        </p:txBody>
      </p:sp>
    </p:spTree>
    <p:extLst>
      <p:ext uri="{BB962C8B-B14F-4D97-AF65-F5344CB8AC3E}">
        <p14:creationId xmlns:p14="http://schemas.microsoft.com/office/powerpoint/2010/main" val="16809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image5.png"/>
          <p:cNvPicPr/>
          <p:nvPr/>
        </p:nvPicPr>
        <p:blipFill>
          <a:blip r:embed="rId2">
            <a:extLst/>
          </a:blip>
          <a:srcRect l="11646" b="1157"/>
          <a:stretch>
            <a:fillRect/>
          </a:stretch>
        </p:blipFill>
        <p:spPr>
          <a:xfrm>
            <a:off x="0" y="2030226"/>
            <a:ext cx="3130619" cy="1882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58" name="Shape 1758"/>
          <p:cNvSpPr/>
          <p:nvPr/>
        </p:nvSpPr>
        <p:spPr>
          <a:xfrm flipH="1" flipV="1">
            <a:off x="3361597" y="2578002"/>
            <a:ext cx="599155" cy="210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sp>
        <p:nvSpPr>
          <p:cNvPr id="1759" name="Shape 1759"/>
          <p:cNvSpPr/>
          <p:nvPr/>
        </p:nvSpPr>
        <p:spPr>
          <a:xfrm flipH="1" flipV="1">
            <a:off x="3062020" y="3497146"/>
            <a:ext cx="599155" cy="210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sp>
        <p:nvSpPr>
          <p:cNvPr id="1760" name="Shape 1760"/>
          <p:cNvSpPr/>
          <p:nvPr/>
        </p:nvSpPr>
        <p:spPr>
          <a:xfrm>
            <a:off x="-1414591" y="-19050"/>
            <a:ext cx="6217173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378"/>
            <a:r>
              <a:rPr sz="4000" b="1" cap="all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市場趨勢</a:t>
            </a:r>
          </a:p>
          <a:p>
            <a:pPr lvl="0" algn="ctr" defTabSz="914378"/>
            <a:r>
              <a:rPr sz="2800" b="1" cap="all" dirty="0">
                <a:solidFill>
                  <a:srgbClr val="404040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行動上網</a:t>
            </a:r>
          </a:p>
        </p:txBody>
      </p:sp>
      <p:sp>
        <p:nvSpPr>
          <p:cNvPr id="1761" name="Shape 1761"/>
          <p:cNvSpPr/>
          <p:nvPr/>
        </p:nvSpPr>
        <p:spPr>
          <a:xfrm flipH="1" flipV="1">
            <a:off x="3960752" y="866837"/>
            <a:ext cx="599155" cy="210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sp>
        <p:nvSpPr>
          <p:cNvPr id="1762" name="Shape 1762"/>
          <p:cNvSpPr/>
          <p:nvPr/>
        </p:nvSpPr>
        <p:spPr>
          <a:xfrm flipH="1" flipV="1">
            <a:off x="3661176" y="1705749"/>
            <a:ext cx="599155" cy="210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grpSp>
        <p:nvGrpSpPr>
          <p:cNvPr id="1765" name="Group 1765"/>
          <p:cNvGrpSpPr/>
          <p:nvPr/>
        </p:nvGrpSpPr>
        <p:grpSpPr>
          <a:xfrm>
            <a:off x="2920999" y="-29854"/>
            <a:ext cx="6266040" cy="5173354"/>
            <a:chOff x="0" y="0"/>
            <a:chExt cx="4699528" cy="5173353"/>
          </a:xfrm>
        </p:grpSpPr>
        <p:sp>
          <p:nvSpPr>
            <p:cNvPr id="1763" name="Shape 1763"/>
            <p:cNvSpPr/>
            <p:nvPr/>
          </p:nvSpPr>
          <p:spPr>
            <a:xfrm>
              <a:off x="1465472" y="0"/>
              <a:ext cx="3234057" cy="5173354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64" name="Shape 1764"/>
            <p:cNvSpPr/>
            <p:nvPr/>
          </p:nvSpPr>
          <p:spPr>
            <a:xfrm>
              <a:off x="-1" y="0"/>
              <a:ext cx="2892018" cy="517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47" y="0"/>
                  </a:lnTo>
                  <a:lnTo>
                    <a:pt x="21600" y="0"/>
                  </a:lnTo>
                  <a:lnTo>
                    <a:pt x="11153" y="2160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768" name="Group 1768"/>
          <p:cNvGrpSpPr/>
          <p:nvPr/>
        </p:nvGrpSpPr>
        <p:grpSpPr>
          <a:xfrm>
            <a:off x="3352800" y="1178377"/>
            <a:ext cx="5486397" cy="527373"/>
            <a:chOff x="-231282" y="4284"/>
            <a:chExt cx="4114797" cy="527372"/>
          </a:xfrm>
        </p:grpSpPr>
        <p:sp>
          <p:nvSpPr>
            <p:cNvPr id="1766" name="Shape 1766"/>
            <p:cNvSpPr/>
            <p:nvPr/>
          </p:nvSpPr>
          <p:spPr>
            <a:xfrm>
              <a:off x="-116982" y="4284"/>
              <a:ext cx="3949383" cy="527372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1600"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67" name="Shape 1767"/>
            <p:cNvSpPr/>
            <p:nvPr/>
          </p:nvSpPr>
          <p:spPr>
            <a:xfrm>
              <a:off x="-231282" y="129469"/>
              <a:ext cx="411479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28593" defTabSz="914378">
                <a:defRPr sz="16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1千3百萬手機3G／4G</a:t>
              </a:r>
              <a:r>
                <a:rPr sz="160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用戶</a:t>
              </a: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13 Million mobile 3G／4G 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user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771" name="Group 1771"/>
          <p:cNvGrpSpPr/>
          <p:nvPr/>
        </p:nvGrpSpPr>
        <p:grpSpPr>
          <a:xfrm>
            <a:off x="3088259" y="2876550"/>
            <a:ext cx="5718725" cy="990603"/>
            <a:chOff x="0" y="-96734"/>
            <a:chExt cx="4289042" cy="990598"/>
          </a:xfrm>
        </p:grpSpPr>
        <p:sp>
          <p:nvSpPr>
            <p:cNvPr id="1769" name="Shape 1769"/>
            <p:cNvSpPr/>
            <p:nvPr/>
          </p:nvSpPr>
          <p:spPr>
            <a:xfrm>
              <a:off x="0" y="-96733"/>
              <a:ext cx="4262086" cy="990597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1600"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70" name="Shape 1770"/>
            <p:cNvSpPr/>
            <p:nvPr/>
          </p:nvSpPr>
          <p:spPr>
            <a:xfrm>
              <a:off x="26956" y="-96734"/>
              <a:ext cx="4262086" cy="984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indent="228593" defTabSz="914378"/>
              <a:r>
                <a:rPr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整體家庭固網滲透率101%</a:t>
              </a:r>
            </a:p>
            <a:p>
              <a:pPr lvl="0" indent="228593" defTabSz="914378"/>
              <a:r>
                <a:rPr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整體手機滲透率240</a:t>
              </a:r>
              <a:r>
                <a:rPr sz="160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%</a:t>
              </a:r>
              <a:endParaRPr lang="en-US" sz="16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endParaRPr>
            </a:p>
            <a:p>
              <a:pPr lvl="0"/>
              <a:r>
                <a:rPr lang="en-US"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Arial"/>
                </a:rPr>
                <a:t>Residential fixed line penetration rate (January 2015) 101.49%</a:t>
              </a:r>
            </a:p>
            <a:p>
              <a:pPr lvl="0"/>
              <a:r>
                <a:rPr lang="en-US"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Arial"/>
                </a:rPr>
                <a:t>Mobile subscriber penetration rate (January 2015 )240.2</a:t>
              </a:r>
              <a:r>
                <a:rPr lang="en-US" sz="160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Arial"/>
                </a:rPr>
                <a:t>%</a:t>
              </a:r>
              <a:endParaRPr lang="en-US" sz="1600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Arial"/>
              </a:endParaRPr>
            </a:p>
          </p:txBody>
        </p:sp>
      </p:grpSp>
      <p:grpSp>
        <p:nvGrpSpPr>
          <p:cNvPr id="1774" name="Group 1774"/>
          <p:cNvGrpSpPr/>
          <p:nvPr/>
        </p:nvGrpSpPr>
        <p:grpSpPr>
          <a:xfrm>
            <a:off x="3359484" y="1809750"/>
            <a:ext cx="5411558" cy="990599"/>
            <a:chOff x="-1" y="-185747"/>
            <a:chExt cx="4058667" cy="990596"/>
          </a:xfrm>
        </p:grpSpPr>
        <p:sp>
          <p:nvSpPr>
            <p:cNvPr id="1772" name="Shape 1772"/>
            <p:cNvSpPr/>
            <p:nvPr/>
          </p:nvSpPr>
          <p:spPr>
            <a:xfrm>
              <a:off x="-1" y="-185747"/>
              <a:ext cx="4058667" cy="990596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1600"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73" name="Shape 1773"/>
            <p:cNvSpPr/>
            <p:nvPr/>
          </p:nvSpPr>
          <p:spPr>
            <a:xfrm>
              <a:off x="-1" y="-62425"/>
              <a:ext cx="4058667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28593" defTabSz="914378">
                <a:defRPr sz="16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2014年3G/4G資訊使用量是2013年的1.35倍，2012年的2.26 </a:t>
              </a:r>
              <a:r>
                <a:rPr sz="160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倍</a:t>
              </a:r>
              <a:r>
                <a:rPr lang="en-US" sz="1400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2014 there is a growth of 1.35 times in the mobile data usage over the same period in 2013 and 2.26 times over the same period in 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2012</a:t>
              </a:r>
              <a:endParaRPr lang="en-US" sz="1400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777" name="Group 1777"/>
          <p:cNvGrpSpPr/>
          <p:nvPr/>
        </p:nvGrpSpPr>
        <p:grpSpPr>
          <a:xfrm>
            <a:off x="3960749" y="361258"/>
            <a:ext cx="4810296" cy="527374"/>
            <a:chOff x="-1" y="-1"/>
            <a:chExt cx="3607720" cy="527373"/>
          </a:xfrm>
        </p:grpSpPr>
        <p:sp>
          <p:nvSpPr>
            <p:cNvPr id="1775" name="Shape 1775"/>
            <p:cNvSpPr/>
            <p:nvPr/>
          </p:nvSpPr>
          <p:spPr>
            <a:xfrm>
              <a:off x="-1" y="-1"/>
              <a:ext cx="3607720" cy="527373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1600"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76" name="Shape 1776"/>
            <p:cNvSpPr/>
            <p:nvPr/>
          </p:nvSpPr>
          <p:spPr>
            <a:xfrm>
              <a:off x="-1" y="125186"/>
              <a:ext cx="3607720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indent="228593" defTabSz="914378"/>
              <a:r>
                <a:rPr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83.3</a:t>
              </a:r>
              <a:r>
                <a:rPr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% 家庭有固網寬頻</a:t>
              </a:r>
              <a:r>
                <a:rPr sz="160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服務</a:t>
              </a:r>
              <a:r>
                <a:rPr lang="en-US" sz="16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Family with broadband</a:t>
              </a:r>
              <a:endParaRPr sz="1600" dirty="0">
                <a:solidFill>
                  <a:srgbClr val="FFFFFF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778" name="Shape 1778"/>
          <p:cNvSpPr/>
          <p:nvPr/>
        </p:nvSpPr>
        <p:spPr>
          <a:xfrm>
            <a:off x="4445159" y="3895412"/>
            <a:ext cx="458337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90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資料來源: OFTA香港政府</a:t>
            </a:r>
          </a:p>
          <a:p>
            <a:pPr lvl="0"/>
            <a:r>
              <a:rPr sz="800">
                <a:solidFill>
                  <a:srgbClr val="FFFFFF"/>
                </a:solidFill>
                <a:latin typeface="Calibri"/>
                <a:ea typeface="Heiti TC Light"/>
                <a:cs typeface="Calibri"/>
                <a:hlinkClick r:id="rId3"/>
              </a:rPr>
              <a:t>http://www.ofca.gov.hk/en/media_focus/data_statistics/key_stat/</a:t>
            </a:r>
            <a:endParaRPr sz="800">
              <a:solidFill>
                <a:srgbClr val="FFFFFF"/>
              </a:solidFill>
              <a:latin typeface="Calibri"/>
              <a:ea typeface="Heiti TC Light"/>
              <a:cs typeface="Calibri"/>
              <a:sym typeface="微軟正黑體"/>
            </a:endParaRPr>
          </a:p>
          <a:p>
            <a:pPr lvl="0"/>
            <a:r>
              <a:rPr sz="800">
                <a:solidFill>
                  <a:srgbClr val="FFFFFF"/>
                </a:solidFill>
                <a:latin typeface="Calibri"/>
                <a:ea typeface="Heiti TC Light"/>
                <a:cs typeface="Calibri"/>
                <a:hlinkClick r:id="rId4"/>
              </a:rPr>
              <a:t>http://www.gov.hk/en/about/abouthk/factsheets/docs/telecommunications.pdf</a:t>
            </a:r>
          </a:p>
        </p:txBody>
      </p:sp>
      <p:sp>
        <p:nvSpPr>
          <p:cNvPr id="26" name="Shape 1768"/>
          <p:cNvSpPr/>
          <p:nvPr/>
        </p:nvSpPr>
        <p:spPr>
          <a:xfrm>
            <a:off x="-624280" y="1047750"/>
            <a:ext cx="466288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378"/>
            <a:r>
              <a:rPr sz="2400" b="1" cap="all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Market Trend</a:t>
            </a:r>
          </a:p>
          <a:p>
            <a:pPr lvl="0" algn="ctr" defTabSz="914378"/>
            <a:r>
              <a:rPr sz="2400" b="1" cap="all" dirty="0">
                <a:solidFill>
                  <a:srgbClr val="404040"/>
                </a:solidFill>
                <a:latin typeface="Calibri"/>
                <a:ea typeface="Heiti TC Light"/>
                <a:cs typeface="Calibri"/>
                <a:sym typeface="微軟正黑體"/>
              </a:rPr>
              <a:t>Mobile online</a:t>
            </a:r>
          </a:p>
        </p:txBody>
      </p:sp>
    </p:spTree>
    <p:extLst>
      <p:ext uri="{BB962C8B-B14F-4D97-AF65-F5344CB8AC3E}">
        <p14:creationId xmlns:p14="http://schemas.microsoft.com/office/powerpoint/2010/main" val="16329449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0" name="image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82" y="1143820"/>
            <a:ext cx="4779385" cy="40248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5" name="Group 1785"/>
          <p:cNvGrpSpPr/>
          <p:nvPr/>
        </p:nvGrpSpPr>
        <p:grpSpPr>
          <a:xfrm>
            <a:off x="-13711" y="446412"/>
            <a:ext cx="4953983" cy="1083600"/>
            <a:chOff x="-2" y="-1"/>
            <a:chExt cx="3715485" cy="1083599"/>
          </a:xfrm>
        </p:grpSpPr>
        <p:grpSp>
          <p:nvGrpSpPr>
            <p:cNvPr id="1783" name="Group 1783"/>
            <p:cNvGrpSpPr/>
            <p:nvPr/>
          </p:nvGrpSpPr>
          <p:grpSpPr>
            <a:xfrm>
              <a:off x="-2" y="-1"/>
              <a:ext cx="3408805" cy="1083599"/>
              <a:chOff x="-1" y="-1"/>
              <a:chExt cx="3408803" cy="1083598"/>
            </a:xfrm>
          </p:grpSpPr>
          <p:sp>
            <p:nvSpPr>
              <p:cNvPr id="1781" name="Shape 1781"/>
              <p:cNvSpPr/>
              <p:nvPr/>
            </p:nvSpPr>
            <p:spPr>
              <a:xfrm>
                <a:off x="-1" y="-1"/>
                <a:ext cx="3408803" cy="729883"/>
              </a:xfrm>
              <a:prstGeom prst="rect">
                <a:avLst/>
              </a:prstGeom>
              <a:solidFill>
                <a:srgbClr val="E46C0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378">
                  <a:defRPr sz="2200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endParaRPr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782" name="Shape 1782"/>
              <p:cNvSpPr/>
              <p:nvPr/>
            </p:nvSpPr>
            <p:spPr>
              <a:xfrm>
                <a:off x="-1" y="67937"/>
                <a:ext cx="3408803" cy="1015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lvl="1" indent="106360" algn="ctr" defTabSz="914378"/>
                <a:r>
                  <a:rPr sz="22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每個企業主都需要</a:t>
                </a:r>
                <a:r>
                  <a:rPr sz="2200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:</a:t>
                </a:r>
                <a:endParaRPr lang="en-US" sz="220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  <a:p>
                <a:pPr lvl="1" indent="106360" algn="ctr" defTabSz="914378"/>
                <a:r>
                  <a:rPr lang="en-US" sz="2000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Every </a:t>
                </a:r>
                <a:r>
                  <a:rPr lang="en-US" sz="2000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  <a:sym typeface="微軟正黑體"/>
                  </a:rPr>
                  <a:t>Business Owner needs:</a:t>
                </a:r>
              </a:p>
              <a:p>
                <a:pPr lvl="1" indent="106360" algn="ctr" defTabSz="914378"/>
                <a:endParaRPr sz="2200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  <a:sym typeface="微軟正黑體"/>
                </a:endParaRPr>
              </a:p>
            </p:txBody>
          </p:sp>
        </p:grpSp>
        <p:sp>
          <p:nvSpPr>
            <p:cNvPr id="1784" name="Shape 1784"/>
            <p:cNvSpPr/>
            <p:nvPr/>
          </p:nvSpPr>
          <p:spPr>
            <a:xfrm rot="10800000" flipH="1">
              <a:off x="3408801" y="8985"/>
              <a:ext cx="306682" cy="729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 sz="22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788" name="Group 1788"/>
          <p:cNvGrpSpPr/>
          <p:nvPr/>
        </p:nvGrpSpPr>
        <p:grpSpPr>
          <a:xfrm>
            <a:off x="4104640" y="0"/>
            <a:ext cx="5572759" cy="5143500"/>
            <a:chOff x="0" y="0"/>
            <a:chExt cx="3779519" cy="5143500"/>
          </a:xfrm>
        </p:grpSpPr>
        <p:sp>
          <p:nvSpPr>
            <p:cNvPr id="1786" name="Shape 1786"/>
            <p:cNvSpPr/>
            <p:nvPr/>
          </p:nvSpPr>
          <p:spPr>
            <a:xfrm>
              <a:off x="-1" y="0"/>
              <a:ext cx="1474581" cy="514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380" y="0"/>
                  </a:lnTo>
                  <a:lnTo>
                    <a:pt x="21600" y="0"/>
                  </a:lnTo>
                  <a:lnTo>
                    <a:pt x="4220" y="21600"/>
                  </a:lnTo>
                  <a:close/>
                </a:path>
              </a:pathLst>
            </a:cu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87" name="Shape 1787"/>
            <p:cNvSpPr/>
            <p:nvPr/>
          </p:nvSpPr>
          <p:spPr>
            <a:xfrm>
              <a:off x="226553" y="0"/>
              <a:ext cx="3552967" cy="514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284" y="0"/>
                  </a:lnTo>
                  <a:lnTo>
                    <a:pt x="21600" y="0"/>
                  </a:lnTo>
                  <a:lnTo>
                    <a:pt x="14316" y="21600"/>
                  </a:lnTo>
                  <a:close/>
                </a:path>
              </a:pathLst>
            </a:custGeom>
            <a:solidFill>
              <a:srgbClr val="2626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789" name="Shape 1789"/>
          <p:cNvSpPr/>
          <p:nvPr/>
        </p:nvSpPr>
        <p:spPr>
          <a:xfrm>
            <a:off x="5178711" y="423596"/>
            <a:ext cx="426965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sz="2400" b="1" cap="all">
                <a:solidFill>
                  <a:srgbClr val="00B0F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2400" b="1" cap="all" dirty="0">
                <a:solidFill>
                  <a:srgbClr val="00B0F0"/>
                </a:solidFill>
                <a:latin typeface="Calibri"/>
                <a:ea typeface="Heiti TC Light"/>
                <a:cs typeface="Calibri"/>
              </a:rPr>
              <a:t>線上解決</a:t>
            </a:r>
            <a:r>
              <a:rPr sz="2400" b="1" cap="all" dirty="0" smtClean="0">
                <a:solidFill>
                  <a:srgbClr val="00B0F0"/>
                </a:solidFill>
                <a:latin typeface="Calibri"/>
                <a:ea typeface="Heiti TC Light"/>
                <a:cs typeface="Calibri"/>
              </a:rPr>
              <a:t>方案</a:t>
            </a:r>
            <a:endParaRPr lang="en-US" sz="2400" b="1" cap="all" dirty="0" smtClean="0">
              <a:solidFill>
                <a:srgbClr val="00B0F0"/>
              </a:solidFill>
              <a:latin typeface="Calibri"/>
              <a:ea typeface="Heiti TC Light"/>
              <a:cs typeface="Calibri"/>
            </a:endParaRPr>
          </a:p>
          <a:p>
            <a:pPr>
              <a:defRPr sz="1800" b="0" cap="none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80FF"/>
                </a:solidFill>
                <a:latin typeface="Calibri"/>
                <a:ea typeface="Heiti TC Light"/>
                <a:cs typeface="Calibri"/>
              </a:rPr>
              <a:t>Online </a:t>
            </a:r>
            <a:r>
              <a:rPr lang="en-US" dirty="0" smtClean="0">
                <a:solidFill>
                  <a:srgbClr val="0080FF"/>
                </a:solidFill>
                <a:latin typeface="Calibri"/>
                <a:ea typeface="Heiti TC Light"/>
                <a:cs typeface="Calibri"/>
              </a:rPr>
              <a:t>solution</a:t>
            </a:r>
            <a:endParaRPr lang="en-US" dirty="0">
              <a:solidFill>
                <a:srgbClr val="0080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90" name="Shape 1790"/>
          <p:cNvSpPr>
            <a:spLocks noGrp="1"/>
          </p:cNvSpPr>
          <p:nvPr>
            <p:ph type="subTitle" idx="1"/>
          </p:nvPr>
        </p:nvSpPr>
        <p:spPr>
          <a:xfrm>
            <a:off x="5638800" y="1352550"/>
            <a:ext cx="6400800" cy="1314450"/>
          </a:xfrm>
          <a:prstGeom prst="rect">
            <a:avLst/>
          </a:prstGeom>
        </p:spPr>
        <p:txBody>
          <a:bodyPr/>
          <a:lstStyle/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網頁設計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社群媒體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電子郵件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</a:rPr>
              <a:t>GOOGLE</a:t>
            </a: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手機網站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電子郵件行銷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好的行銷內容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電子商務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安全性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支援</a:t>
            </a:r>
            <a:endParaRPr sz="1600" dirty="0">
              <a:solidFill>
                <a:srgbClr val="FFFFFF"/>
              </a:solidFill>
            </a:endParaRPr>
          </a:p>
          <a:p>
            <a:pPr marL="171446" lvl="0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sz="160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rPr>
              <a:t>維護</a:t>
            </a:r>
          </a:p>
        </p:txBody>
      </p:sp>
      <p:sp>
        <p:nvSpPr>
          <p:cNvPr id="14" name="Shape 1798"/>
          <p:cNvSpPr txBox="1">
            <a:spLocks/>
          </p:cNvSpPr>
          <p:nvPr/>
        </p:nvSpPr>
        <p:spPr>
          <a:xfrm>
            <a:off x="6923504" y="1380295"/>
            <a:ext cx="2601496" cy="3763205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Web Design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Social Media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e-mail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GOOGLE</a:t>
            </a: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mobile site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err="1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emarketing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marketing content</a:t>
            </a: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ecommerce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security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Support</a:t>
            </a:r>
            <a:endParaRPr lang="en-US" sz="14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marL="171446" indent="-171446" algn="l">
              <a:spcBef>
                <a:spcPts val="600"/>
              </a:spcBef>
              <a:buClr>
                <a:srgbClr val="FFFFFF"/>
              </a:buClr>
              <a:defRPr sz="1800"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Maintenance</a:t>
            </a:r>
            <a:endParaRPr lang="en-US" sz="1400" dirty="0">
              <a:solidFill>
                <a:srgbClr val="FFFFFF"/>
              </a:solidFill>
              <a:latin typeface="Calibri"/>
              <a:ea typeface="Heiti TC Light"/>
              <a:cs typeface="Calibri"/>
              <a:sym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5621198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787"/>
          <p:cNvSpPr/>
          <p:nvPr/>
        </p:nvSpPr>
        <p:spPr>
          <a:xfrm>
            <a:off x="1066800" y="0"/>
            <a:ext cx="12344400" cy="5695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7284" y="0"/>
                </a:lnTo>
                <a:lnTo>
                  <a:pt x="21600" y="0"/>
                </a:lnTo>
                <a:lnTo>
                  <a:pt x="14316" y="21600"/>
                </a:lnTo>
                <a:close/>
              </a:path>
            </a:pathLst>
          </a:custGeom>
          <a:solidFill>
            <a:srgbClr val="262626">
              <a:alpha val="85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94" name="Group 1794"/>
          <p:cNvGrpSpPr/>
          <p:nvPr/>
        </p:nvGrpSpPr>
        <p:grpSpPr>
          <a:xfrm>
            <a:off x="-1885" y="0"/>
            <a:ext cx="4980287" cy="5257800"/>
            <a:chOff x="0" y="0"/>
            <a:chExt cx="3735213" cy="5257799"/>
          </a:xfrm>
        </p:grpSpPr>
        <p:pic>
          <p:nvPicPr>
            <p:cNvPr id="1792" name="image7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16477"/>
              <a:ext cx="3735214" cy="4041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3" name="Shape 1793"/>
            <p:cNvSpPr/>
            <p:nvPr/>
          </p:nvSpPr>
          <p:spPr>
            <a:xfrm>
              <a:off x="-1" y="0"/>
              <a:ext cx="3735215" cy="12164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795" name="Shape 1795"/>
          <p:cNvSpPr/>
          <p:nvPr/>
        </p:nvSpPr>
        <p:spPr>
          <a:xfrm>
            <a:off x="-1" y="964321"/>
            <a:ext cx="4733439" cy="430887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378">
              <a:defRPr sz="28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簡單明瞭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Straight </a:t>
            </a:r>
            <a:r>
              <a: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forward </a:t>
            </a:r>
          </a:p>
        </p:txBody>
      </p:sp>
      <p:grpSp>
        <p:nvGrpSpPr>
          <p:cNvPr id="1807" name="Group 1807"/>
          <p:cNvGrpSpPr/>
          <p:nvPr/>
        </p:nvGrpSpPr>
        <p:grpSpPr>
          <a:xfrm>
            <a:off x="5063516" y="1495399"/>
            <a:ext cx="3855452" cy="3347591"/>
            <a:chOff x="0" y="0"/>
            <a:chExt cx="2891587" cy="3347590"/>
          </a:xfrm>
        </p:grpSpPr>
        <p:sp>
          <p:nvSpPr>
            <p:cNvPr id="1796" name="Shape 1796"/>
            <p:cNvSpPr/>
            <p:nvPr/>
          </p:nvSpPr>
          <p:spPr>
            <a:xfrm flipH="1">
              <a:off x="1454250" y="0"/>
              <a:ext cx="1" cy="2556957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97" name="Shape 1797"/>
            <p:cNvSpPr/>
            <p:nvPr/>
          </p:nvSpPr>
          <p:spPr>
            <a:xfrm>
              <a:off x="82247" y="849335"/>
              <a:ext cx="2809340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98" name="Shape 1798"/>
            <p:cNvSpPr/>
            <p:nvPr/>
          </p:nvSpPr>
          <p:spPr>
            <a:xfrm>
              <a:off x="49580" y="1698670"/>
              <a:ext cx="2809340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799" name="Shape 1799"/>
            <p:cNvSpPr/>
            <p:nvPr/>
          </p:nvSpPr>
          <p:spPr>
            <a:xfrm>
              <a:off x="82247" y="2548005"/>
              <a:ext cx="2809340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00" name="Shape 1800"/>
            <p:cNvSpPr/>
            <p:nvPr/>
          </p:nvSpPr>
          <p:spPr>
            <a:xfrm>
              <a:off x="313056" y="161951"/>
              <a:ext cx="92937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專業</a:t>
              </a:r>
              <a:endPara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ctr">
                <a:defRPr>
                  <a:solidFill>
                    <a:srgbClr val="000000"/>
                  </a:solidFill>
                </a:defRPr>
              </a:pP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Professional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01" name="Shape 1801"/>
            <p:cNvSpPr/>
            <p:nvPr/>
          </p:nvSpPr>
          <p:spPr>
            <a:xfrm>
              <a:off x="1704378" y="161951"/>
              <a:ext cx="761745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經濟</a:t>
              </a:r>
              <a:r>
                <a:rPr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實惠</a:t>
              </a:r>
              <a:endPara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ctr">
                <a:defRPr>
                  <a:solidFill>
                    <a:srgbClr val="000000"/>
                  </a:solidFill>
                </a:defRPr>
              </a:pP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Economy</a:t>
              </a:r>
            </a:p>
            <a:p>
              <a:pPr lvl="0" algn="ctr">
                <a:defRPr>
                  <a:solidFill>
                    <a:srgbClr val="000000"/>
                  </a:solidFill>
                </a:defRPr>
              </a:pPr>
              <a:endParaRPr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02" name="Shape 1802"/>
            <p:cNvSpPr/>
            <p:nvPr/>
          </p:nvSpPr>
          <p:spPr>
            <a:xfrm>
              <a:off x="0" y="1110669"/>
              <a:ext cx="1390413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可方便</a:t>
              </a:r>
              <a:r>
                <a:rPr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維護</a:t>
              </a:r>
              <a:endPara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ctr">
                <a:defRPr>
                  <a:solidFill>
                    <a:srgbClr val="000000"/>
                  </a:solidFill>
                </a:defRPr>
              </a:pP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Easy to 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use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03" name="Shape 1803"/>
            <p:cNvSpPr/>
            <p:nvPr/>
          </p:nvSpPr>
          <p:spPr>
            <a:xfrm>
              <a:off x="1593003" y="1120671"/>
              <a:ext cx="103309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全站式</a:t>
              </a:r>
              <a:r>
                <a:rPr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服務</a:t>
              </a:r>
              <a:endPara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ctr">
                <a:defRPr>
                  <a:solidFill>
                    <a:srgbClr val="000000"/>
                  </a:solidFill>
                </a:defRPr>
              </a:pP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Total 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solution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04" name="Shape 1804"/>
            <p:cNvSpPr/>
            <p:nvPr/>
          </p:nvSpPr>
          <p:spPr>
            <a:xfrm>
              <a:off x="310918" y="1960005"/>
              <a:ext cx="58862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安全</a:t>
              </a:r>
              <a:r>
                <a:rPr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性</a:t>
              </a:r>
              <a:endPara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ctr">
                <a:defRPr>
                  <a:solidFill>
                    <a:srgbClr val="000000"/>
                  </a:solidFill>
                </a:defRPr>
              </a:pP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Secure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05" name="Shape 1805"/>
            <p:cNvSpPr/>
            <p:nvPr/>
          </p:nvSpPr>
          <p:spPr>
            <a:xfrm>
              <a:off x="1876846" y="1938673"/>
              <a:ext cx="57332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支援</a:t>
              </a:r>
              <a:endPara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ctr">
                <a:defRPr>
                  <a:solidFill>
                    <a:srgbClr val="000000"/>
                  </a:solidFill>
                </a:defRPr>
              </a:pPr>
              <a:r>
                <a:rPr lang="en-US" dirty="0" err="1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Suppor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06" name="Shape 1806"/>
            <p:cNvSpPr/>
            <p:nvPr/>
          </p:nvSpPr>
          <p:spPr>
            <a:xfrm>
              <a:off x="926039" y="2701261"/>
              <a:ext cx="1107993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378">
                <a:defRPr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合作夥伴</a:t>
              </a:r>
              <a:r>
                <a:rPr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關係</a:t>
              </a:r>
              <a:endPara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>
                <a:defRPr>
                  <a:solidFill>
                    <a:srgbClr val="000000"/>
                  </a:solidFill>
                </a:defRPr>
              </a:pP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Partnership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808" name="Shape 1808"/>
          <p:cNvSpPr/>
          <p:nvPr/>
        </p:nvSpPr>
        <p:spPr>
          <a:xfrm>
            <a:off x="4195748" y="-19050"/>
            <a:ext cx="5613536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378"/>
            <a:r>
              <a:rPr sz="24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我們提供絕佳的</a:t>
            </a:r>
          </a:p>
          <a:p>
            <a:pPr lvl="0" algn="ctr" defTabSz="914378"/>
            <a:r>
              <a:rPr sz="24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解決</a:t>
            </a:r>
            <a:r>
              <a:rPr sz="2400" b="1" cap="all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方案</a:t>
            </a:r>
            <a:endParaRPr lang="en-US" sz="2400" b="1" cap="all" dirty="0" smtClean="0">
              <a:solidFill>
                <a:srgbClr val="FFFFFF"/>
              </a:solidFill>
              <a:latin typeface="Calibri"/>
              <a:ea typeface="Heiti TC Light"/>
              <a:cs typeface="Calibri"/>
              <a:sym typeface="微軟正黑體"/>
            </a:endParaRPr>
          </a:p>
          <a:p>
            <a:pPr lvl="0" algn="ctr" defTabSz="914378"/>
            <a:r>
              <a:rPr lang="en-US" sz="24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We Provide the </a:t>
            </a:r>
          </a:p>
          <a:p>
            <a:pPr lvl="0" algn="ctr" defTabSz="914378"/>
            <a:r>
              <a:rPr lang="en-US" sz="24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best solution</a:t>
            </a:r>
          </a:p>
          <a:p>
            <a:pPr lvl="0" algn="ctr" defTabSz="914378"/>
            <a:endParaRPr sz="2400" b="1" cap="all" dirty="0">
              <a:solidFill>
                <a:srgbClr val="FFFFFF"/>
              </a:solidFill>
              <a:latin typeface="Calibri"/>
              <a:ea typeface="Heiti TC Light"/>
              <a:cs typeface="Calibri"/>
              <a:sym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0417529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0" name="image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29" y="1620175"/>
            <a:ext cx="5600259" cy="3486528"/>
          </a:xfrm>
          <a:prstGeom prst="rect">
            <a:avLst/>
          </a:prstGeom>
          <a:ln w="12700">
            <a:miter lim="400000"/>
          </a:ln>
        </p:spPr>
      </p:pic>
      <p:sp>
        <p:nvSpPr>
          <p:cNvPr id="1811" name="Shape 1811"/>
          <p:cNvSpPr/>
          <p:nvPr/>
        </p:nvSpPr>
        <p:spPr>
          <a:xfrm flipH="1" flipV="1">
            <a:off x="4344827" y="4431261"/>
            <a:ext cx="1078512" cy="23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12" name="Shape 1812"/>
          <p:cNvSpPr/>
          <p:nvPr/>
        </p:nvSpPr>
        <p:spPr>
          <a:xfrm flipH="1" flipV="1">
            <a:off x="4443561" y="3325277"/>
            <a:ext cx="1001335" cy="23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13" name="Shape 1813"/>
          <p:cNvSpPr/>
          <p:nvPr/>
        </p:nvSpPr>
        <p:spPr>
          <a:xfrm flipH="1" flipV="1">
            <a:off x="4733291" y="2318389"/>
            <a:ext cx="1033767" cy="23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14" name="Shape 1814"/>
          <p:cNvSpPr/>
          <p:nvPr/>
        </p:nvSpPr>
        <p:spPr>
          <a:xfrm flipH="1" flipV="1">
            <a:off x="5181830" y="1242000"/>
            <a:ext cx="876252" cy="23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378">
              <a:defRPr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1817" name="Group 1817"/>
          <p:cNvGrpSpPr/>
          <p:nvPr/>
        </p:nvGrpSpPr>
        <p:grpSpPr>
          <a:xfrm>
            <a:off x="4956045" y="0"/>
            <a:ext cx="4187956" cy="5143500"/>
            <a:chOff x="0" y="0"/>
            <a:chExt cx="3140965" cy="5143500"/>
          </a:xfrm>
        </p:grpSpPr>
        <p:sp>
          <p:nvSpPr>
            <p:cNvPr id="1815" name="Shape 1815"/>
            <p:cNvSpPr/>
            <p:nvPr/>
          </p:nvSpPr>
          <p:spPr>
            <a:xfrm>
              <a:off x="979459" y="0"/>
              <a:ext cx="2161507" cy="51435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16" name="Shape 1816"/>
            <p:cNvSpPr/>
            <p:nvPr/>
          </p:nvSpPr>
          <p:spPr>
            <a:xfrm>
              <a:off x="-1" y="0"/>
              <a:ext cx="1932903" cy="514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47" y="0"/>
                  </a:lnTo>
                  <a:lnTo>
                    <a:pt x="21600" y="0"/>
                  </a:lnTo>
                  <a:lnTo>
                    <a:pt x="11153" y="2160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378">
                <a:defRPr>
                  <a:solidFill>
                    <a:srgbClr val="FFFFFF"/>
                  </a:solidFill>
                </a:defRPr>
              </a:pPr>
              <a:endParaRPr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820" name="Group 1820"/>
          <p:cNvGrpSpPr/>
          <p:nvPr/>
        </p:nvGrpSpPr>
        <p:grpSpPr>
          <a:xfrm>
            <a:off x="5187839" y="668970"/>
            <a:ext cx="3555013" cy="589297"/>
            <a:chOff x="0" y="-1"/>
            <a:chExt cx="2666258" cy="589296"/>
          </a:xfrm>
        </p:grpSpPr>
        <p:sp>
          <p:nvSpPr>
            <p:cNvPr id="1818" name="Shape 1818"/>
            <p:cNvSpPr/>
            <p:nvPr/>
          </p:nvSpPr>
          <p:spPr>
            <a:xfrm>
              <a:off x="0" y="-1"/>
              <a:ext cx="2666258" cy="589296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19" name="Shape 1819"/>
            <p:cNvSpPr/>
            <p:nvPr/>
          </p:nvSpPr>
          <p:spPr>
            <a:xfrm>
              <a:off x="0" y="140759"/>
              <a:ext cx="2666258" cy="307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28593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增加</a:t>
              </a:r>
              <a:r>
                <a:rPr sz="2000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利潤</a:t>
              </a: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 Increase 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revenue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823" name="Group 1823"/>
          <p:cNvGrpSpPr/>
          <p:nvPr/>
        </p:nvGrpSpPr>
        <p:grpSpPr>
          <a:xfrm>
            <a:off x="4739348" y="1729095"/>
            <a:ext cx="3815374" cy="589297"/>
            <a:chOff x="-1" y="-1"/>
            <a:chExt cx="2861529" cy="589296"/>
          </a:xfrm>
        </p:grpSpPr>
        <p:sp>
          <p:nvSpPr>
            <p:cNvPr id="1821" name="Shape 1821"/>
            <p:cNvSpPr/>
            <p:nvPr/>
          </p:nvSpPr>
          <p:spPr>
            <a:xfrm>
              <a:off x="-1" y="-1"/>
              <a:ext cx="2861529" cy="589296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22" name="Shape 1822"/>
            <p:cNvSpPr/>
            <p:nvPr/>
          </p:nvSpPr>
          <p:spPr>
            <a:xfrm>
              <a:off x="-1" y="140759"/>
              <a:ext cx="2861529" cy="307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28593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降低</a:t>
              </a:r>
              <a:r>
                <a:rPr sz="2000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成本</a:t>
              </a: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 Lower 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cost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826" name="Group 1826"/>
          <p:cNvGrpSpPr/>
          <p:nvPr/>
        </p:nvGrpSpPr>
        <p:grpSpPr>
          <a:xfrm>
            <a:off x="4443559" y="2735982"/>
            <a:ext cx="3907961" cy="589297"/>
            <a:chOff x="0" y="-1"/>
            <a:chExt cx="2930969" cy="589296"/>
          </a:xfrm>
        </p:grpSpPr>
        <p:sp>
          <p:nvSpPr>
            <p:cNvPr id="1824" name="Shape 1824"/>
            <p:cNvSpPr/>
            <p:nvPr/>
          </p:nvSpPr>
          <p:spPr>
            <a:xfrm>
              <a:off x="0" y="-1"/>
              <a:ext cx="2930969" cy="589296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25" name="Shape 1825"/>
            <p:cNvSpPr/>
            <p:nvPr/>
          </p:nvSpPr>
          <p:spPr>
            <a:xfrm>
              <a:off x="0" y="2260"/>
              <a:ext cx="2930969" cy="584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90506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增加客戶滿意</a:t>
              </a:r>
              <a:r>
                <a:rPr sz="2000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度</a:t>
              </a: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Increase customer 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satisfaction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829" name="Group 1829"/>
          <p:cNvGrpSpPr/>
          <p:nvPr/>
        </p:nvGrpSpPr>
        <p:grpSpPr>
          <a:xfrm>
            <a:off x="4344828" y="3841964"/>
            <a:ext cx="3834330" cy="589297"/>
            <a:chOff x="-1" y="-1"/>
            <a:chExt cx="2875745" cy="589296"/>
          </a:xfrm>
        </p:grpSpPr>
        <p:sp>
          <p:nvSpPr>
            <p:cNvPr id="1827" name="Shape 1827"/>
            <p:cNvSpPr/>
            <p:nvPr/>
          </p:nvSpPr>
          <p:spPr>
            <a:xfrm>
              <a:off x="-1" y="-1"/>
              <a:ext cx="2875745" cy="589296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28" name="Shape 1828"/>
            <p:cNvSpPr/>
            <p:nvPr/>
          </p:nvSpPr>
          <p:spPr>
            <a:xfrm>
              <a:off x="-1" y="2260"/>
              <a:ext cx="2875745" cy="584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28593" defTabSz="914378">
                <a:defRPr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進行線上行銷</a:t>
              </a:r>
              <a:r>
                <a:rPr sz="2000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活動</a:t>
              </a:r>
              <a:r>
                <a:rPr lang="en-US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execute online marketing 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activities</a:t>
              </a:r>
              <a:endPara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830" name="Shape 1830"/>
          <p:cNvSpPr/>
          <p:nvPr/>
        </p:nvSpPr>
        <p:spPr>
          <a:xfrm>
            <a:off x="100087" y="668238"/>
            <a:ext cx="4740064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378"/>
            <a:r>
              <a:rPr sz="2800" b="1" cap="all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我們幫助中小型企業</a:t>
            </a:r>
            <a:r>
              <a:rPr sz="2800" b="1" cap="all" dirty="0" smtClean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:</a:t>
            </a:r>
            <a:endParaRPr lang="en-US" sz="2800" b="1" cap="all" dirty="0" smtClean="0">
              <a:solidFill>
                <a:srgbClr val="0070C0"/>
              </a:solidFill>
              <a:latin typeface="Calibri"/>
              <a:ea typeface="Heiti TC Light"/>
              <a:cs typeface="Calibri"/>
              <a:sym typeface="微軟正黑體"/>
            </a:endParaRPr>
          </a:p>
          <a:p>
            <a:pPr algn="ctr" defTabSz="914378"/>
            <a:r>
              <a:rPr lang="en-US" sz="2800" b="1" cap="all" dirty="0">
                <a:solidFill>
                  <a:srgbClr val="0070C0"/>
                </a:solidFill>
                <a:latin typeface="Calibri"/>
                <a:ea typeface="Heiti TC Light"/>
                <a:cs typeface="Calibri"/>
                <a:sym typeface="微軟正黑體"/>
              </a:rPr>
              <a:t>We help SME:</a:t>
            </a:r>
          </a:p>
          <a:p>
            <a:pPr lvl="0" algn="ctr" defTabSz="914378"/>
            <a:endParaRPr sz="2800" b="1" cap="all" dirty="0">
              <a:solidFill>
                <a:srgbClr val="0070C0"/>
              </a:solidFill>
              <a:latin typeface="Calibri"/>
              <a:ea typeface="Heiti TC Light"/>
              <a:cs typeface="Calibri"/>
              <a:sym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5916544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Shape 1832"/>
          <p:cNvSpPr/>
          <p:nvPr/>
        </p:nvSpPr>
        <p:spPr>
          <a:xfrm>
            <a:off x="4611664" y="7890"/>
            <a:ext cx="4673976" cy="5233249"/>
          </a:xfrm>
          <a:prstGeom prst="rect">
            <a:avLst/>
          </a:prstGeom>
          <a:solidFill>
            <a:srgbClr val="000000">
              <a:alpha val="7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>
              <a:latin typeface="Calibri"/>
              <a:ea typeface="Heiti TC Light"/>
              <a:cs typeface="Calibri"/>
            </a:endParaRPr>
          </a:p>
        </p:txBody>
      </p:sp>
      <p:pic>
        <p:nvPicPr>
          <p:cNvPr id="1833" name="Ma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759" y="363790"/>
            <a:ext cx="4182535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4" name="Screen Shot 2015-04-22 at 7.22.30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3260" y="585779"/>
            <a:ext cx="2859533" cy="1340407"/>
          </a:xfrm>
          <a:prstGeom prst="rect">
            <a:avLst/>
          </a:prstGeom>
          <a:ln w="12700">
            <a:miter lim="400000"/>
          </a:ln>
        </p:spPr>
      </p:pic>
      <p:sp>
        <p:nvSpPr>
          <p:cNvPr id="1835" name="Shape 1835"/>
          <p:cNvSpPr/>
          <p:nvPr/>
        </p:nvSpPr>
        <p:spPr>
          <a:xfrm>
            <a:off x="5715000" y="2039845"/>
            <a:ext cx="16085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378"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專業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Professional</a:t>
            </a:r>
            <a:endParaRPr lang="en-US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36" name="Shape 1836"/>
          <p:cNvSpPr/>
          <p:nvPr/>
        </p:nvSpPr>
        <p:spPr>
          <a:xfrm>
            <a:off x="5237878" y="2693250"/>
            <a:ext cx="329652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378"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可方便</a:t>
            </a:r>
            <a:r>
              <a:rPr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維護</a:t>
            </a:r>
            <a:r>
              <a:rPr lang="en-US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Easy to Maintain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37" name="Shape 1837"/>
          <p:cNvSpPr/>
          <p:nvPr/>
        </p:nvSpPr>
        <p:spPr>
          <a:xfrm>
            <a:off x="5760197" y="3409950"/>
            <a:ext cx="247502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378"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合作夥伴</a:t>
            </a:r>
            <a:r>
              <a:rPr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關係</a:t>
            </a:r>
            <a:r>
              <a: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Partnership</a:t>
            </a:r>
            <a:endParaRPr lang="en-US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38" name="Shape 1838"/>
          <p:cNvSpPr/>
          <p:nvPr/>
        </p:nvSpPr>
        <p:spPr>
          <a:xfrm>
            <a:off x="4184473" y="531079"/>
            <a:ext cx="5613536" cy="110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914378"/>
            <a:r>
              <a:rPr sz="24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我們的</a:t>
            </a:r>
          </a:p>
          <a:p>
            <a:pPr lvl="0" algn="ctr" defTabSz="914378"/>
            <a:r>
              <a:rPr sz="24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解決</a:t>
            </a:r>
            <a:r>
              <a:rPr sz="2400" b="1" cap="all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  <a:sym typeface="微軟正黑體"/>
              </a:rPr>
              <a:t>方案</a:t>
            </a:r>
            <a:endParaRPr lang="en-US" sz="2400" b="1" cap="all" dirty="0" smtClean="0">
              <a:solidFill>
                <a:srgbClr val="FFFFFF"/>
              </a:solidFill>
              <a:latin typeface="Calibri"/>
              <a:ea typeface="Heiti TC Light"/>
              <a:cs typeface="Calibri"/>
              <a:sym typeface="微軟正黑體"/>
            </a:endParaRPr>
          </a:p>
          <a:p>
            <a:pPr algn="ctr" defTabSz="914378"/>
            <a:r>
              <a:rPr lang="en-US" sz="2400" b="1" cap="all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Our </a:t>
            </a:r>
            <a:r>
              <a:rPr lang="en-US" sz="2400" b="1" cap="all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solution</a:t>
            </a:r>
            <a:endParaRPr lang="en-US" sz="2400" b="1" cap="all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1841" name="Group 1841"/>
          <p:cNvGrpSpPr/>
          <p:nvPr/>
        </p:nvGrpSpPr>
        <p:grpSpPr>
          <a:xfrm>
            <a:off x="1052186" y="2980829"/>
            <a:ext cx="2681681" cy="1057535"/>
            <a:chOff x="0" y="0"/>
            <a:chExt cx="2011259" cy="1057533"/>
          </a:xfrm>
        </p:grpSpPr>
        <p:pic>
          <p:nvPicPr>
            <p:cNvPr id="1839" name="Ipone6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11260" cy="1057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0" name="IMG_9810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9300" y="136072"/>
              <a:ext cx="441561" cy="785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2" name="Shape 1842"/>
          <p:cNvSpPr/>
          <p:nvPr/>
        </p:nvSpPr>
        <p:spPr>
          <a:xfrm>
            <a:off x="3352800" y="1657350"/>
            <a:ext cx="3550055" cy="1752600"/>
          </a:xfrm>
          <a:prstGeom prst="wedgeEllipseCallout">
            <a:avLst>
              <a:gd name="adj1" fmla="val -49385"/>
              <a:gd name="adj2" fmla="val 69347"/>
            </a:avLst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加盟夥伴商店兩個月已帶來HKD45000的</a:t>
            </a:r>
            <a:r>
              <a:rPr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利潤</a:t>
            </a:r>
            <a:endParaRPr lang="en-US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Partner Store has HK$45000 revenue in two months</a:t>
            </a:r>
            <a:endParaRPr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388834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6" name="Shape 184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400">
                <a:solidFill>
                  <a:srgbClr val="FFFFFF"/>
                </a:solidFill>
              </a:rPr>
              <a:t>9</a:t>
            </a:fld>
            <a:endParaRPr sz="400">
              <a:solidFill>
                <a:srgbClr val="FFFFFF"/>
              </a:solidFill>
            </a:endParaRPr>
          </a:p>
        </p:txBody>
      </p:sp>
      <p:pic>
        <p:nvPicPr>
          <p:cNvPr id="1847" name="Screen Shot 2015-04-22 at 11.39.4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732" y="148717"/>
            <a:ext cx="8924536" cy="4183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Screen Shot 2015-04-22 at 11.43.10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97280"/>
            <a:ext cx="9144001" cy="4286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8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7" grpId="0" animBg="1" advAuto="0"/>
      <p:bldP spid="1848" grpId="0" animBg="1" advAuto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1325</Words>
  <Application>Microsoft Office PowerPoint</Application>
  <PresentationFormat>On-screen Show (16:9)</PresentationFormat>
  <Paragraphs>315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15分鐘諮詢表</vt:lpstr>
      <vt:lpstr>PowerPoint Presentation</vt:lpstr>
      <vt:lpstr>美安香港網路中心90 天成功計畫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84</cp:revision>
  <dcterms:created xsi:type="dcterms:W3CDTF">2014-10-09T05:06:54Z</dcterms:created>
  <dcterms:modified xsi:type="dcterms:W3CDTF">2015-05-06T04:28:30Z</dcterms:modified>
</cp:coreProperties>
</file>